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50"/>
  </p:notesMasterIdLst>
  <p:sldIdLst>
    <p:sldId id="331" r:id="rId5"/>
    <p:sldId id="416" r:id="rId6"/>
    <p:sldId id="378" r:id="rId7"/>
    <p:sldId id="332" r:id="rId8"/>
    <p:sldId id="339" r:id="rId9"/>
    <p:sldId id="340" r:id="rId10"/>
    <p:sldId id="342" r:id="rId11"/>
    <p:sldId id="335" r:id="rId12"/>
    <p:sldId id="343" r:id="rId13"/>
    <p:sldId id="372" r:id="rId14"/>
    <p:sldId id="344" r:id="rId15"/>
    <p:sldId id="371" r:id="rId16"/>
    <p:sldId id="347" r:id="rId17"/>
    <p:sldId id="348" r:id="rId18"/>
    <p:sldId id="376" r:id="rId19"/>
    <p:sldId id="392" r:id="rId20"/>
    <p:sldId id="410" r:id="rId21"/>
    <p:sldId id="351" r:id="rId22"/>
    <p:sldId id="352" r:id="rId23"/>
    <p:sldId id="382" r:id="rId24"/>
    <p:sldId id="385" r:id="rId25"/>
    <p:sldId id="383" r:id="rId26"/>
    <p:sldId id="407" r:id="rId27"/>
    <p:sldId id="408" r:id="rId28"/>
    <p:sldId id="384" r:id="rId29"/>
    <p:sldId id="402" r:id="rId30"/>
    <p:sldId id="393" r:id="rId31"/>
    <p:sldId id="415" r:id="rId32"/>
    <p:sldId id="387" r:id="rId33"/>
    <p:sldId id="388" r:id="rId34"/>
    <p:sldId id="403" r:id="rId35"/>
    <p:sldId id="389" r:id="rId36"/>
    <p:sldId id="390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07518F"/>
    <a:srgbClr val="FF3300"/>
    <a:srgbClr val="FFFF00"/>
    <a:srgbClr val="FFFF66"/>
    <a:srgbClr val="FF6600"/>
    <a:srgbClr val="0A76D0"/>
    <a:srgbClr val="064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8" autoAdjust="0"/>
    <p:restoredTop sz="92993" autoAdjust="0"/>
  </p:normalViewPr>
  <p:slideViewPr>
    <p:cSldViewPr snapToGrid="0">
      <p:cViewPr varScale="1">
        <p:scale>
          <a:sx n="119" d="100"/>
          <a:sy n="119" d="100"/>
        </p:scale>
        <p:origin x="1376" y="176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975CA1F-F9EC-4F00-8EB7-B69C391E2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1CC67F1-EE27-49DD-AA50-8225B2D6DBBE}" type="slidenum">
              <a:rPr lang="en-US" smtClean="0">
                <a:latin typeface="Arial" charset="0"/>
              </a:rPr>
              <a:pPr eaLnBrk="1" hangingPunct="1"/>
              <a:t>1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69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49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5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05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28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88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6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89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12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68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59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02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E651FC0D-6DA2-4B47-9C2C-2A5C8EC36CC3}" type="slidenum">
              <a:rPr lang="en-US" smtClean="0">
                <a:latin typeface="Arial" charset="0"/>
              </a:rPr>
              <a:pPr eaLnBrk="1" hangingPunct="1"/>
              <a:t>4</a:t>
            </a:fld>
            <a:endParaRPr lang="en-US">
              <a:latin typeface="Arial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9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DC7538E7-3A2D-4D71-A96B-E1A6E3E824FF}" type="slidenum">
              <a:rPr lang="en-US" smtClean="0">
                <a:latin typeface="Arial" charset="0"/>
              </a:rPr>
              <a:pPr eaLnBrk="1" hangingPunct="1"/>
              <a:t>8</a:t>
            </a:fld>
            <a:endParaRPr lang="en-US">
              <a:latin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1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4BE2973E-9BAD-494E-8070-5FBA2E6A4DA6}" type="slidenum">
              <a:rPr lang="en-US" smtClean="0">
                <a:latin typeface="Arial" charset="0"/>
              </a:rPr>
              <a:pPr eaLnBrk="1" hangingPunct="1"/>
              <a:t>9</a:t>
            </a:fld>
            <a:endParaRPr lang="en-US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22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4BE2973E-9BAD-494E-8070-5FBA2E6A4DA6}" type="slidenum">
              <a:rPr lang="en-US" smtClean="0">
                <a:latin typeface="Arial" charset="0"/>
              </a:rPr>
              <a:pPr eaLnBrk="1" hangingPunct="1"/>
              <a:t>10</a:t>
            </a:fld>
            <a:endParaRPr lang="en-US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3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8641610-B34B-4157-9F42-B888259AF640}" type="slidenum">
              <a:rPr lang="en-US" smtClean="0">
                <a:latin typeface="Arial" charset="0"/>
              </a:rPr>
              <a:pPr eaLnBrk="1" hangingPunct="1"/>
              <a:t>16</a:t>
            </a:fld>
            <a:endParaRPr lang="en-US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99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1364-15E5-4D19-9F44-7E52E8E6B66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8641610-B34B-4157-9F42-B888259AF640}" type="slidenum">
              <a:rPr lang="en-US" smtClean="0">
                <a:latin typeface="Arial" charset="0"/>
              </a:rPr>
              <a:pPr eaLnBrk="1" hangingPunct="1"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5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89000" y="3981450"/>
            <a:ext cx="7810500" cy="1587500"/>
          </a:xfrm>
        </p:spPr>
        <p:txBody>
          <a:bodyPr lIns="92035" tIns="46019" rIns="92035" bIns="46019"/>
          <a:lstStyle>
            <a:lvl1pPr marL="0" indent="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 sz="2400"/>
            </a:lvl1pPr>
          </a:lstStyle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  <a:p>
            <a:r>
              <a:rPr lang="en-US"/>
              <a:t>Department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928688" y="2319338"/>
            <a:ext cx="7754937" cy="1471612"/>
          </a:xfrm>
        </p:spPr>
        <p:txBody>
          <a:bodyPr lIns="64264" tIns="32131" rIns="64264" bIns="32131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" y="6216155"/>
            <a:ext cx="1828737" cy="63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5502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7470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6234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6713" y="1371600"/>
            <a:ext cx="41275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371600"/>
            <a:ext cx="41275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91702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34156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97240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2900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86540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3858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6000">
              <a:schemeClr val="bg1"/>
            </a:gs>
            <a:gs pos="53000">
              <a:schemeClr val="bg1">
                <a:gamma/>
                <a:shade val="46275"/>
                <a:invGamma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intel_rgb_100-white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77750" y="6316988"/>
            <a:ext cx="6683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412875"/>
            <a:ext cx="8407400" cy="461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2425" y="157163"/>
            <a:ext cx="84232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9" rIns="92035" bIns="460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7750175" y="6310313"/>
            <a:ext cx="415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/>
          <a:p>
            <a:pPr eaLnBrk="0" hangingPunct="0"/>
            <a:fld id="{0696CC28-641D-40DC-9F76-28EABBDA271B}" type="slidenum">
              <a:rPr lang="en-US" sz="900" b="1">
                <a:solidFill>
                  <a:srgbClr val="7FC2F9"/>
                </a:solidFill>
                <a:effectLst/>
              </a:rPr>
              <a:pPr eaLnBrk="0" hangingPunct="0"/>
              <a:t>‹#›</a:t>
            </a:fld>
            <a:endParaRPr lang="en-US" sz="900" b="1">
              <a:solidFill>
                <a:srgbClr val="7FC2F9"/>
              </a:solidFill>
              <a:effectLst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196993"/>
            <a:ext cx="1828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/>
  </p:transition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9pPr>
    </p:titleStyle>
    <p:bodyStyle>
      <a:lvl1pPr marL="225425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Wingdings" pitchFamily="2" charset="2"/>
        <a:buChar char=""/>
        <a:defRPr sz="28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ea typeface="+mn-ea"/>
          <a:cs typeface="+mn-cs"/>
        </a:defRPr>
      </a:lvl1pPr>
      <a:lvl2pPr marL="569913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+mn-cs"/>
        </a:defRPr>
      </a:lvl2pPr>
      <a:lvl3pPr marL="914400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+mn-cs"/>
        </a:defRPr>
      </a:lvl3pPr>
      <a:lvl4pPr marL="1382713" indent="-2397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727200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21844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26416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30988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35560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-net.org/challenges/LSVRC/2012/result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reading-list/tutorials/" TargetMode="External"/><Relationship Id="rId2" Type="http://schemas.openxmlformats.org/officeDocument/2006/relationships/hyperlink" Target="http://cs.nyu.edu/~fergus/pmwiki/pmwiki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fldl.stanford.edu/wiki/index.php/UFLDL_Tutorial" TargetMode="External"/><Relationship Id="rId4" Type="http://schemas.openxmlformats.org/officeDocument/2006/relationships/hyperlink" Target="http://deeplearning.net/tutorial/lenet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abs/1508.04025" TargetMode="Externa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pedm20/MemN2N-tensorflow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earch.facebook.com/research/babi/" TargetMode="External"/><Relationship Id="rId5" Type="http://schemas.openxmlformats.org/officeDocument/2006/relationships/hyperlink" Target="https://papers.nips.cc/paper/5846-end-to-end-memory-networks.pdf" TargetMode="External"/><Relationship Id="rId4" Type="http://schemas.openxmlformats.org/officeDocument/2006/relationships/hyperlink" Target="https://github.com/domluna/memn2n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jmlr.org/proceedings/papers/v48/amodei16.pdf" TargetMode="External"/><Relationship Id="rId7" Type="http://schemas.openxmlformats.org/officeDocument/2006/relationships/hyperlink" Target="http://www.statmt.org/wmt15/translation-task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talog.ldc.upenn.edu/LDC93S1" TargetMode="External"/><Relationship Id="rId5" Type="http://schemas.openxmlformats.org/officeDocument/2006/relationships/hyperlink" Target="https://svail.github.io/mandarin/" TargetMode="External"/><Relationship Id="rId4" Type="http://schemas.openxmlformats.org/officeDocument/2006/relationships/hyperlink" Target="https://github.com/baidu-research/warp-ctc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pkingma.com/wordpress/wp-content/uploads/2014/10/iclr14_vae.pdf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-net.org/download" TargetMode="External"/><Relationship Id="rId5" Type="http://schemas.openxmlformats.org/officeDocument/2006/relationships/hyperlink" Target="https://www.cs.toronto.edu/~kriz/cifar.html" TargetMode="External"/><Relationship Id="rId4" Type="http://schemas.openxmlformats.org/officeDocument/2006/relationships/hyperlink" Target="http://yann.lecun.com/exdb/mnist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12.03385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-net.org/download" TargetMode="External"/><Relationship Id="rId5" Type="http://schemas.openxmlformats.org/officeDocument/2006/relationships/hyperlink" Target="https://www.cs.toronto.edu/~kriz/cifar.html" TargetMode="External"/><Relationship Id="rId4" Type="http://schemas.openxmlformats.org/officeDocument/2006/relationships/hyperlink" Target="https://github.com/KaimingHe/deep-residual-network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1556v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image-net.org/download" TargetMode="External"/><Relationship Id="rId4" Type="http://schemas.openxmlformats.org/officeDocument/2006/relationships/hyperlink" Target="https://www.cs.toronto.edu/~kriz/cifa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5602v1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www.arcadelearningenvironment.or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5/papers/Szegedy_Going_Deeper_With_2015_CVPR_paper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://image-net.org/download" TargetMode="External"/><Relationship Id="rId4" Type="http://schemas.openxmlformats.org/officeDocument/2006/relationships/hyperlink" Target="https://www.cs.toronto.edu/~kriz/cifar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iccv_2015/papers/Girshick_Fast_R-CNN_ICCV_2015_paper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cxcnOkPx9AeWpLVXhkTDJINDQ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exgkendall/caffe-segnet" TargetMode="External"/><Relationship Id="rId3" Type="http://schemas.openxmlformats.org/officeDocument/2006/relationships/hyperlink" Target="https://arxiv.org/abs/1512.02325" TargetMode="External"/><Relationship Id="rId7" Type="http://schemas.openxmlformats.org/officeDocument/2006/relationships/hyperlink" Target="http://arxiv.org/abs/1511.0268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ijifeng001/caffe-rfcn" TargetMode="External"/><Relationship Id="rId5" Type="http://schemas.openxmlformats.org/officeDocument/2006/relationships/hyperlink" Target="https://arxiv.org/abs/1605.06409" TargetMode="External"/><Relationship Id="rId10" Type="http://schemas.openxmlformats.org/officeDocument/2006/relationships/hyperlink" Target="https://github.com/BVLC/caffe" TargetMode="External"/><Relationship Id="rId4" Type="http://schemas.openxmlformats.org/officeDocument/2006/relationships/hyperlink" Target="https://github.com/weiliu89/caffe/tree/ssd" TargetMode="External"/><Relationship Id="rId9" Type="http://schemas.openxmlformats.org/officeDocument/2006/relationships/hyperlink" Target="https://arxiv.org/abs/1411.4038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880331" y="5798355"/>
            <a:ext cx="3425477" cy="495547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en-US" sz="2000" b="1" dirty="0" err="1"/>
              <a:t>boris</a:t>
            </a:r>
            <a:r>
              <a:rPr lang="en-US" sz="2000" b="1" dirty="0"/>
              <a:t> .ginzburg@intel.com</a:t>
            </a:r>
            <a:endParaRPr lang="en-US" sz="1600" dirty="0"/>
          </a:p>
        </p:txBody>
      </p:sp>
      <p:sp>
        <p:nvSpPr>
          <p:cNvPr id="21913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94532" y="1704975"/>
            <a:ext cx="7754937" cy="20859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600" dirty="0"/>
              <a:t>Introduction:</a:t>
            </a:r>
            <a:br>
              <a:rPr lang="en-US" sz="3600" dirty="0"/>
            </a:br>
            <a:r>
              <a:rPr lang="en-US" sz="3600" dirty="0"/>
              <a:t>Convolutional Neural Networks</a:t>
            </a:r>
            <a:br>
              <a:rPr lang="en-US" sz="3600" dirty="0"/>
            </a:br>
            <a:r>
              <a:rPr lang="en-US" sz="3600" dirty="0"/>
              <a:t>for Visual Recognition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Computer Vision +Deep Learning + </a:t>
            </a:r>
            <a:br>
              <a:rPr lang="en-US" dirty="0"/>
            </a:br>
            <a:r>
              <a:rPr lang="en-US" dirty="0"/>
              <a:t>Machine Learning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/>
              <a:t>We want to combine Deep Learning + CV + ML </a:t>
            </a:r>
          </a:p>
          <a:p>
            <a:pPr eaLnBrk="1" hangingPunct="1">
              <a:defRPr/>
            </a:pPr>
            <a:r>
              <a:rPr lang="en-US" altLang="ja-JP" sz="2400" dirty="0"/>
              <a:t>Combine pre-defined features with learned features; </a:t>
            </a:r>
          </a:p>
          <a:p>
            <a:pPr eaLnBrk="1" hangingPunct="1">
              <a:defRPr/>
            </a:pPr>
            <a:r>
              <a:rPr lang="en-US" altLang="ja-JP" sz="2400" dirty="0"/>
              <a:t>Use best ML methods for multi-class recognition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/>
              <a:t>CV+DL+ML experts needed to build the best-in-class</a:t>
            </a:r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5252484" y="3468247"/>
            <a:ext cx="1171962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ML</a:t>
            </a:r>
          </a:p>
          <a:p>
            <a:pPr algn="ctr" eaLnBrk="0" hangingPunct="0">
              <a:defRPr/>
            </a:pPr>
            <a:r>
              <a:rPr lang="en-US" sz="2000" b="1" dirty="0" err="1">
                <a:latin typeface="Neo Sans Intel" pitchFamily="34" charset="0"/>
                <a:cs typeface="Arial" pitchFamily="34" charset="0"/>
              </a:rPr>
              <a:t>AdaBoost</a:t>
            </a:r>
            <a:endParaRPr lang="en-US" sz="2000" b="1" dirty="0">
              <a:latin typeface="Neo Sans Intel" pitchFamily="34" charset="0"/>
              <a:cs typeface="Arial" pitchFamily="34" charset="0"/>
            </a:endParaRP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9230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085850" y="5048709"/>
            <a:ext cx="7264400" cy="89255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Combine best of Computer Vision</a:t>
            </a:r>
          </a:p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Deep Learning and Machine Learning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514600" y="3509963"/>
            <a:ext cx="1174898" cy="126841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CV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features</a:t>
            </a:r>
          </a:p>
          <a:p>
            <a:pPr algn="ctr" eaLnBrk="0" hangingPunct="0">
              <a:defRPr/>
            </a:pPr>
            <a:r>
              <a:rPr lang="en-US" sz="2000" b="1" dirty="0" err="1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HoG</a:t>
            </a: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, SIFT </a:t>
            </a:r>
            <a:endParaRPr lang="en-US" b="1" dirty="0">
              <a:solidFill>
                <a:schemeClr val="tx1">
                  <a:lumMod val="9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907746" y="3509963"/>
            <a:ext cx="1107281" cy="1268412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Deep 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NN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40599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7" grpId="0" animBg="1"/>
      <p:bldP spid="21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AutoShape 47"/>
          <p:cNvSpPr>
            <a:spLocks noChangeArrowheads="1"/>
          </p:cNvSpPr>
          <p:nvPr/>
        </p:nvSpPr>
        <p:spPr bwMode="auto">
          <a:xfrm rot="784861">
            <a:off x="6588954" y="4092817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48" name="AutoShape 48"/>
          <p:cNvSpPr>
            <a:spLocks noChangeArrowheads="1"/>
          </p:cNvSpPr>
          <p:nvPr/>
        </p:nvSpPr>
        <p:spPr bwMode="auto">
          <a:xfrm>
            <a:off x="5823825" y="2842388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49" name="AutoShape 49"/>
          <p:cNvSpPr>
            <a:spLocks noChangeArrowheads="1"/>
          </p:cNvSpPr>
          <p:nvPr/>
        </p:nvSpPr>
        <p:spPr bwMode="auto">
          <a:xfrm rot="-768256">
            <a:off x="6590542" y="4669079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6473111" y="2570039"/>
            <a:ext cx="1655763" cy="647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>
                <a:solidFill>
                  <a:schemeClr val="bg2"/>
                </a:solidFill>
                <a:effectLst/>
              </a:rPr>
              <a:t>OUTPUTS</a:t>
            </a:r>
          </a:p>
        </p:txBody>
      </p:sp>
      <p:sp>
        <p:nvSpPr>
          <p:cNvPr id="51" name="Rectangle 51"/>
          <p:cNvSpPr>
            <a:spLocks noChangeArrowheads="1"/>
          </p:cNvSpPr>
          <p:nvPr/>
        </p:nvSpPr>
        <p:spPr bwMode="auto">
          <a:xfrm>
            <a:off x="7141959" y="3900729"/>
            <a:ext cx="1655762" cy="115085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>
                <a:solidFill>
                  <a:schemeClr val="bg2"/>
                </a:solidFill>
                <a:effectLst/>
              </a:rPr>
              <a:t>HIDDEN </a:t>
            </a:r>
          </a:p>
          <a:p>
            <a:pPr algn="ctr"/>
            <a:r>
              <a:rPr lang="en-CA" sz="2400" dirty="0">
                <a:solidFill>
                  <a:schemeClr val="bg2"/>
                </a:solidFill>
                <a:effectLst/>
              </a:rPr>
              <a:t>NODES</a:t>
            </a:r>
          </a:p>
        </p:txBody>
      </p: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200" b="0" dirty="0">
                <a:effectLst/>
              </a:rPr>
              <a:t>CAT</a:t>
            </a:r>
            <a:endParaRPr lang="he-IL" sz="2200" b="0" dirty="0"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>
                <a:effectLst/>
              </a:rPr>
              <a:t>DOG</a:t>
            </a:r>
            <a:endParaRPr lang="he-IL" sz="2200" dirty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</a:t>
            </a:r>
            <a:r>
              <a:rPr lang="en-US" sz="2800" dirty="0">
                <a:solidFill>
                  <a:srgbClr val="FFFF00"/>
                </a:solidFill>
              </a:rPr>
              <a:t>multi-layer networks</a:t>
            </a:r>
          </a:p>
        </p:txBody>
      </p:sp>
      <p:sp>
        <p:nvSpPr>
          <p:cNvPr id="55" name="Rectangle 50"/>
          <p:cNvSpPr>
            <a:spLocks noChangeArrowheads="1"/>
          </p:cNvSpPr>
          <p:nvPr/>
        </p:nvSpPr>
        <p:spPr bwMode="auto">
          <a:xfrm>
            <a:off x="6649275" y="5767422"/>
            <a:ext cx="1597782" cy="647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>
                <a:solidFill>
                  <a:schemeClr val="bg2"/>
                </a:solidFill>
                <a:effectLst/>
              </a:rPr>
              <a:t>INPUTS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9121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57101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2200">
                <a:effectLst/>
              </a:defRPr>
            </a:lvl1pPr>
          </a:lstStyle>
          <a:p>
            <a:r>
              <a:rPr lang="en-US" dirty="0"/>
              <a:t>CAT</a:t>
            </a:r>
            <a:endParaRPr lang="he-IL" dirty="0"/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>
                <a:effectLst/>
              </a:rPr>
              <a:t>DOG</a:t>
            </a:r>
            <a:endParaRPr lang="he-IL" sz="2200" dirty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646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3455" y="6540608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160964"/>
            <a:ext cx="2212975" cy="153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7" y="4087031"/>
            <a:ext cx="2169675" cy="154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23" y="2976273"/>
            <a:ext cx="2336991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96" y="5126316"/>
            <a:ext cx="1970294" cy="147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2" y="4078288"/>
            <a:ext cx="2075575" cy="166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38" y="3168651"/>
            <a:ext cx="2174500" cy="162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3190481" y="4361517"/>
            <a:ext cx="2980531" cy="5232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900771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200" b="0" dirty="0">
                <a:effectLst/>
              </a:rPr>
              <a:t>CAT</a:t>
            </a:r>
            <a:endParaRPr lang="he-IL" sz="2200" b="0" dirty="0"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>
                <a:effectLst/>
              </a:rPr>
              <a:t>DOG</a:t>
            </a:r>
            <a:endParaRPr lang="he-IL" sz="2200" dirty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646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3455" y="6540608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8" name="Picture 2" descr="https://encrypted-tbn3.gstatic.com/images?q=tbn:ANd9GcQIp8p1gzpxusNIxJMFgOoGEsPyEVf4Q2db8CayLYlNzysOf-WW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34" y="5423705"/>
            <a:ext cx="1358721" cy="1302372"/>
          </a:xfrm>
          <a:prstGeom prst="rect">
            <a:avLst/>
          </a:prstGeom>
          <a:noFill/>
        </p:spPr>
      </p:pic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5981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2200">
                <a:effectLst/>
              </a:defRPr>
            </a:lvl1pPr>
          </a:lstStyle>
          <a:p>
            <a:r>
              <a:rPr lang="en-US" dirty="0"/>
              <a:t>CAT</a:t>
            </a:r>
            <a:endParaRPr lang="he-IL" dirty="0"/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>
                <a:effectLst/>
              </a:rPr>
              <a:t>DOG</a:t>
            </a:r>
            <a:endParaRPr lang="he-IL" sz="2200" dirty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171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458132"/>
            <a:ext cx="1677286" cy="128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1025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Supervised:</a:t>
            </a:r>
          </a:p>
          <a:p>
            <a:pPr lvl="1"/>
            <a:r>
              <a:rPr lang="en-US" sz="2800" dirty="0"/>
              <a:t>Convolutional NN ( </a:t>
            </a:r>
            <a:r>
              <a:rPr lang="en-US" sz="2800" dirty="0" err="1"/>
              <a:t>LeCun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Recurrent Neural nets (</a:t>
            </a:r>
            <a:r>
              <a:rPr lang="en-US" sz="2800" dirty="0" err="1">
                <a:effectLst/>
              </a:rPr>
              <a:t>Schmidhuber</a:t>
            </a:r>
            <a:r>
              <a:rPr lang="en-US" sz="2800" dirty="0">
                <a:effectLst/>
              </a:rPr>
              <a:t> 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Unsupervised</a:t>
            </a:r>
          </a:p>
          <a:p>
            <a:pPr lvl="1"/>
            <a:r>
              <a:rPr lang="en-US" sz="2800" dirty="0"/>
              <a:t>Deep Belief </a:t>
            </a:r>
            <a:r>
              <a:rPr lang="en-US" sz="2800"/>
              <a:t>Nets / Stacked </a:t>
            </a:r>
            <a:r>
              <a:rPr lang="en-US" sz="2800" dirty="0"/>
              <a:t>RBMs (Hinton)</a:t>
            </a:r>
          </a:p>
          <a:p>
            <a:pPr lvl="1"/>
            <a:r>
              <a:rPr lang="en-US" sz="2800" dirty="0"/>
              <a:t>Stacked </a:t>
            </a:r>
            <a:r>
              <a:rPr lang="en-US" sz="2800" dirty="0" err="1"/>
              <a:t>denoising</a:t>
            </a:r>
            <a:r>
              <a:rPr lang="en-US" sz="2800" dirty="0"/>
              <a:t> </a:t>
            </a:r>
            <a:r>
              <a:rPr lang="en-US" sz="2800" dirty="0" err="1"/>
              <a:t>autoencoders</a:t>
            </a:r>
            <a:r>
              <a:rPr lang="en-US" sz="2800" dirty="0"/>
              <a:t> (</a:t>
            </a:r>
            <a:r>
              <a:rPr lang="en-US" sz="2800" dirty="0" err="1"/>
              <a:t>Bengio</a:t>
            </a:r>
            <a:r>
              <a:rPr lang="en-US" sz="2800" dirty="0"/>
              <a:t>) </a:t>
            </a:r>
          </a:p>
          <a:p>
            <a:pPr lvl="1"/>
            <a:r>
              <a:rPr lang="en-US" sz="2800" dirty="0"/>
              <a:t>Sparse </a:t>
            </a:r>
            <a:r>
              <a:rPr lang="en-US" sz="2800" dirty="0" err="1"/>
              <a:t>AutoEncoders</a:t>
            </a:r>
            <a:r>
              <a:rPr lang="en-US" sz="2800" dirty="0"/>
              <a:t> ( </a:t>
            </a:r>
            <a:r>
              <a:rPr lang="en-US" sz="2800" dirty="0" err="1"/>
              <a:t>LeCun</a:t>
            </a:r>
            <a:r>
              <a:rPr lang="en-US" sz="2800" dirty="0"/>
              <a:t>, A. Ng, )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796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4300" y="3161620"/>
            <a:ext cx="842327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solidFill>
                  <a:srgbClr val="FFFF00"/>
                </a:solidFill>
                <a:effectLst/>
              </a:rPr>
              <a:t>Convolutional Networks</a:t>
            </a:r>
          </a:p>
        </p:txBody>
      </p:sp>
    </p:spTree>
    <p:extLst>
      <p:ext uri="{BB962C8B-B14F-4D97-AF65-F5344CB8AC3E}">
        <p14:creationId xmlns:p14="http://schemas.microsoft.com/office/powerpoint/2010/main" val="39729574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Networks is extension of traditional Multi-layer Perceptron, based on 3 ideas:</a:t>
            </a:r>
          </a:p>
          <a:p>
            <a:pPr marL="514350" indent="-514350">
              <a:buAutoNum type="arabicPeriod"/>
            </a:pPr>
            <a:r>
              <a:rPr lang="en-US" dirty="0"/>
              <a:t>Local receive fields</a:t>
            </a:r>
          </a:p>
          <a:p>
            <a:pPr marL="514350" indent="-514350">
              <a:buAutoNum type="arabicPeriod"/>
            </a:pPr>
            <a:r>
              <a:rPr lang="en-US" dirty="0"/>
              <a:t>Shared weights</a:t>
            </a:r>
          </a:p>
          <a:p>
            <a:pPr marL="514350" indent="-514350">
              <a:buAutoNum type="arabicPeriod"/>
            </a:pPr>
            <a:r>
              <a:rPr lang="en-US" dirty="0"/>
              <a:t>Spatial / temporal sub-sampling</a:t>
            </a:r>
          </a:p>
          <a:p>
            <a:pPr marL="0" indent="0">
              <a:buNone/>
            </a:pPr>
            <a:r>
              <a:rPr lang="en-US" dirty="0"/>
              <a:t>See </a:t>
            </a:r>
            <a:r>
              <a:rPr lang="en-US" dirty="0" err="1"/>
              <a:t>LeCun</a:t>
            </a:r>
            <a:r>
              <a:rPr lang="en-US" dirty="0"/>
              <a:t> paper (1998) on </a:t>
            </a:r>
            <a:r>
              <a:rPr lang="en-US"/>
              <a:t>text recognition:</a:t>
            </a:r>
            <a:endParaRPr lang="en-US" dirty="0"/>
          </a:p>
          <a:p>
            <a:pPr marL="0" indent="0">
              <a:buNone/>
            </a:pPr>
            <a:r>
              <a:rPr lang="en-US">
                <a:hlinkClick r:id="rId2"/>
              </a:rPr>
              <a:t>http</a:t>
            </a:r>
            <a:r>
              <a:rPr lang="en-US" dirty="0">
                <a:hlinkClick r:id="rId2"/>
              </a:rPr>
              <a:t>://yann.lecun.com/exdb/publis/pdf/lecun-01a.pdf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594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is Convolutional  NN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5613" y="990599"/>
            <a:ext cx="8228012" cy="25821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>
                <a:effectLst/>
              </a:rPr>
              <a:t>CNN - multi-layer NN architecture </a:t>
            </a:r>
          </a:p>
          <a:p>
            <a:pPr lvl="1">
              <a:spcBef>
                <a:spcPts val="1800"/>
              </a:spcBef>
            </a:pPr>
            <a:r>
              <a:rPr lang="en-US" sz="2200" dirty="0">
                <a:effectLst/>
              </a:rPr>
              <a:t>Convolutional + Non-Linear Layer</a:t>
            </a:r>
          </a:p>
          <a:p>
            <a:pPr lvl="1"/>
            <a:r>
              <a:rPr lang="en-US" sz="2200" dirty="0">
                <a:effectLst/>
              </a:rPr>
              <a:t>Sub-sampling Layer</a:t>
            </a:r>
          </a:p>
          <a:p>
            <a:pPr lvl="1"/>
            <a:r>
              <a:rPr lang="en-US" sz="2200" dirty="0">
                <a:effectLst/>
              </a:rPr>
              <a:t>Convolutional +Non-L </a:t>
            </a:r>
            <a:r>
              <a:rPr lang="en-US" sz="2200" dirty="0" err="1">
                <a:effectLst/>
              </a:rPr>
              <a:t>inear</a:t>
            </a:r>
            <a:r>
              <a:rPr lang="en-US" sz="2200" dirty="0">
                <a:effectLst/>
              </a:rPr>
              <a:t> Layer</a:t>
            </a:r>
          </a:p>
          <a:p>
            <a:pPr lvl="1"/>
            <a:r>
              <a:rPr lang="en-US" sz="2200" dirty="0">
                <a:effectLst/>
                <a:sym typeface="Wingdings" pitchFamily="2" charset="2"/>
              </a:rPr>
              <a:t>Fully connected layers</a:t>
            </a:r>
          </a:p>
          <a:p>
            <a:r>
              <a:rPr lang="en-US" sz="2600" dirty="0">
                <a:effectLst/>
                <a:sym typeface="Wingdings" pitchFamily="2" charset="2"/>
              </a:rPr>
              <a:t>Supervised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9" y="3776359"/>
            <a:ext cx="8911026" cy="21942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640330" y="3829789"/>
            <a:ext cx="5259232" cy="1901159"/>
          </a:xfrm>
          <a:prstGeom prst="rect">
            <a:avLst/>
          </a:prstGeom>
          <a:solidFill>
            <a:schemeClr val="bg1">
              <a:lumMod val="60000"/>
              <a:lumOff val="40000"/>
              <a:alpha val="80000"/>
            </a:schemeClr>
          </a:solidFill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Feature Extraction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004635" y="3820555"/>
            <a:ext cx="1913734" cy="1916327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 w="412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err="1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Classi</a:t>
            </a:r>
            <a:r>
              <a:rPr lang="en-US" sz="28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-</a:t>
            </a:r>
          </a:p>
          <a:p>
            <a:pPr algn="ctr" eaLnBrk="0" hangingPunct="0"/>
            <a:r>
              <a:rPr lang="en-US" sz="2800" b="1" dirty="0" err="1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fication</a:t>
            </a:r>
            <a:endParaRPr lang="en-US" sz="2800" b="1" dirty="0">
              <a:solidFill>
                <a:schemeClr val="bg2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71303" y="3883227"/>
            <a:ext cx="1745671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16974" y="3883227"/>
            <a:ext cx="1745671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53891" y="3883227"/>
            <a:ext cx="1745671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14416" y="3881252"/>
            <a:ext cx="2103953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012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6008364" y="1126817"/>
            <a:ext cx="646658" cy="773266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0" name="Straight Connector 219"/>
            <p:cNvCxnSpPr/>
            <p:nvPr/>
          </p:nvCxnSpPr>
          <p:spPr>
            <a:xfrm flipH="1">
              <a:off x="6567303" y="2258112"/>
              <a:ext cx="279494" cy="33878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6567302" y="2258112"/>
              <a:ext cx="294326" cy="32576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/>
        </p:nvGrpSpPr>
        <p:grpSpPr>
          <a:xfrm>
            <a:off x="6313240" y="1973826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H="1">
              <a:off x="6679082" y="2281304"/>
              <a:ext cx="148184" cy="308174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6469627" y="2281304"/>
              <a:ext cx="209454" cy="29170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/>
        </p:nvGrpSpPr>
        <p:grpSpPr>
          <a:xfrm>
            <a:off x="6631896" y="2736398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0" name="Rectangle 209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>
            <a:xfrm flipH="1">
              <a:off x="6514702" y="2258822"/>
              <a:ext cx="144448" cy="32639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6659150" y="2264035"/>
              <a:ext cx="169213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6947150" y="3492839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02" name="Rectangle 201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03" name="Straight Connector 202"/>
            <p:cNvCxnSpPr/>
            <p:nvPr/>
          </p:nvCxnSpPr>
          <p:spPr>
            <a:xfrm flipH="1">
              <a:off x="7274159" y="4259340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246505" y="426257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6" name="Rectangle 195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97" name="Straight Connector 196"/>
            <p:cNvCxnSpPr/>
            <p:nvPr/>
          </p:nvCxnSpPr>
          <p:spPr>
            <a:xfrm flipH="1">
              <a:off x="7274159" y="3949251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 bwMode="auto">
          <a:xfrm>
            <a:off x="2425419" y="1382009"/>
            <a:ext cx="1537635" cy="161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12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683919" y="2198793"/>
            <a:ext cx="1537635" cy="1612040"/>
          </a:xfrm>
          <a:prstGeom prst="rect">
            <a:avLst/>
          </a:prstGeom>
          <a:solidFill>
            <a:srgbClr val="92D050">
              <a:alpha val="50000"/>
            </a:srgbClr>
          </a:solidFill>
          <a:ln w="412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943653" y="2799985"/>
            <a:ext cx="1537635" cy="161204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412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Convolutional  NN ? </a:t>
            </a:r>
          </a:p>
        </p:txBody>
      </p:sp>
      <p:pic>
        <p:nvPicPr>
          <p:cNvPr id="2050" name="Picture 2" descr="http://www.cosy.sbg.ac.at/~pmeerw/Watermarking/lena_gra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" y="1964758"/>
            <a:ext cx="1669647" cy="1713280"/>
          </a:xfrm>
          <a:prstGeom prst="rect">
            <a:avLst/>
          </a:prstGeom>
          <a:solidFill>
            <a:srgbClr val="A6CE39"/>
          </a:solidFill>
        </p:spPr>
      </p:pic>
      <p:grpSp>
        <p:nvGrpSpPr>
          <p:cNvPr id="50" name="Group 49"/>
          <p:cNvGrpSpPr/>
          <p:nvPr/>
        </p:nvGrpSpPr>
        <p:grpSpPr>
          <a:xfrm>
            <a:off x="434807" y="1977357"/>
            <a:ext cx="428694" cy="458347"/>
            <a:chOff x="247852" y="2743201"/>
            <a:chExt cx="366298" cy="382136"/>
          </a:xfrm>
          <a:solidFill>
            <a:srgbClr val="FF0000"/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2" name="Straight Connector 51"/>
            <p:cNvCxnSpPr>
              <a:stCxn id="51" idx="3"/>
              <a:endCxn id="51" idx="1"/>
            </p:cNvCxnSpPr>
            <p:nvPr/>
          </p:nvCxnSpPr>
          <p:spPr>
            <a:xfrm flipH="1">
              <a:off x="247852" y="2934269"/>
              <a:ext cx="366298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 bwMode="auto">
          <a:xfrm>
            <a:off x="3145649" y="3414843"/>
            <a:ext cx="1537635" cy="1612040"/>
          </a:xfrm>
          <a:prstGeom prst="rect">
            <a:avLst/>
          </a:prstGeom>
          <a:solidFill>
            <a:srgbClr val="FF0000">
              <a:alpha val="50000"/>
            </a:srgbClr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065" name="Group 2064"/>
          <p:cNvGrpSpPr/>
          <p:nvPr/>
        </p:nvGrpSpPr>
        <p:grpSpPr>
          <a:xfrm>
            <a:off x="4686824" y="1719908"/>
            <a:ext cx="665836" cy="720041"/>
            <a:chOff x="6546098" y="1186490"/>
            <a:chExt cx="665836" cy="7017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4" name="Rectangle 153"/>
            <p:cNvSpPr/>
            <p:nvPr/>
          </p:nvSpPr>
          <p:spPr bwMode="auto">
            <a:xfrm>
              <a:off x="6546098" y="1186490"/>
              <a:ext cx="665836" cy="701704"/>
            </a:xfrm>
            <a:prstGeom prst="rect">
              <a:avLst/>
            </a:prstGeom>
            <a:grpFill/>
            <a:ln w="412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74" name="Straight Connector 273"/>
            <p:cNvCxnSpPr/>
            <p:nvPr/>
          </p:nvCxnSpPr>
          <p:spPr>
            <a:xfrm>
              <a:off x="6786131" y="1424206"/>
              <a:ext cx="208248" cy="20944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 bwMode="auto">
          <a:xfrm>
            <a:off x="3194236" y="3459643"/>
            <a:ext cx="133766" cy="180746"/>
          </a:xfrm>
          <a:prstGeom prst="rect">
            <a:avLst/>
          </a:prstGeom>
          <a:solidFill>
            <a:srgbClr val="FF0000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endCxn id="81" idx="1"/>
          </p:cNvCxnSpPr>
          <p:nvPr/>
        </p:nvCxnSpPr>
        <p:spPr>
          <a:xfrm>
            <a:off x="449790" y="1979811"/>
            <a:ext cx="2744446" cy="1570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1" idx="1"/>
          </p:cNvCxnSpPr>
          <p:nvPr/>
        </p:nvCxnSpPr>
        <p:spPr>
          <a:xfrm>
            <a:off x="799252" y="1979115"/>
            <a:ext cx="2394984" cy="15709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3501" y="2454601"/>
            <a:ext cx="2219893" cy="10618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81" idx="1"/>
          </p:cNvCxnSpPr>
          <p:nvPr/>
        </p:nvCxnSpPr>
        <p:spPr>
          <a:xfrm>
            <a:off x="449790" y="2454601"/>
            <a:ext cx="2744446" cy="10954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21903" y="1994217"/>
            <a:ext cx="441598" cy="431814"/>
            <a:chOff x="247852" y="2743201"/>
            <a:chExt cx="366298" cy="38213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5" name="Rectangle 44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412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/>
            <p:cNvCxnSpPr>
              <a:stCxn id="45" idx="0"/>
              <a:endCxn id="45" idx="2"/>
            </p:cNvCxnSpPr>
            <p:nvPr/>
          </p:nvCxnSpPr>
          <p:spPr>
            <a:xfrm>
              <a:off x="431001" y="2743201"/>
              <a:ext cx="0" cy="38213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3744" y="2014063"/>
            <a:ext cx="444682" cy="392122"/>
            <a:chOff x="247852" y="2743201"/>
            <a:chExt cx="366298" cy="38213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247852" y="2743202"/>
              <a:ext cx="366298" cy="382135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23550" y="1994217"/>
            <a:ext cx="451208" cy="442580"/>
            <a:chOff x="6348621" y="2303664"/>
            <a:chExt cx="414064" cy="43130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7" name="Rectangle 76"/>
            <p:cNvSpPr/>
            <p:nvPr/>
          </p:nvSpPr>
          <p:spPr bwMode="auto">
            <a:xfrm>
              <a:off x="6348621" y="2303664"/>
              <a:ext cx="414064" cy="431309"/>
            </a:xfrm>
            <a:prstGeom prst="rect">
              <a:avLst/>
            </a:prstGeom>
            <a:grpFill/>
            <a:ln w="412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348621" y="2303664"/>
              <a:ext cx="414064" cy="431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 bwMode="auto">
          <a:xfrm>
            <a:off x="5616889" y="4792027"/>
            <a:ext cx="133766" cy="180746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3145648" y="3406959"/>
            <a:ext cx="451208" cy="442580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2x2</a:t>
            </a:r>
          </a:p>
        </p:txBody>
      </p:sp>
      <p:cxnSp>
        <p:nvCxnSpPr>
          <p:cNvPr id="117" name="Straight Arrow Connector 116"/>
          <p:cNvCxnSpPr>
            <a:endCxn id="116" idx="1"/>
          </p:cNvCxnSpPr>
          <p:nvPr/>
        </p:nvCxnSpPr>
        <p:spPr>
          <a:xfrm>
            <a:off x="3145649" y="3861761"/>
            <a:ext cx="2471240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16" idx="1"/>
          </p:cNvCxnSpPr>
          <p:nvPr/>
        </p:nvCxnSpPr>
        <p:spPr>
          <a:xfrm>
            <a:off x="3596857" y="3459641"/>
            <a:ext cx="2020032" cy="142275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116" idx="1"/>
          </p:cNvCxnSpPr>
          <p:nvPr/>
        </p:nvCxnSpPr>
        <p:spPr>
          <a:xfrm>
            <a:off x="3596856" y="3861761"/>
            <a:ext cx="2020033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16" idx="1"/>
          </p:cNvCxnSpPr>
          <p:nvPr/>
        </p:nvCxnSpPr>
        <p:spPr>
          <a:xfrm>
            <a:off x="3145649" y="3414843"/>
            <a:ext cx="2471240" cy="14675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5605101" y="4783401"/>
            <a:ext cx="646658" cy="685471"/>
            <a:chOff x="5482074" y="3400385"/>
            <a:chExt cx="646658" cy="668014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5482074" y="3400385"/>
              <a:ext cx="646658" cy="6680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 flipH="1">
              <a:off x="5624795" y="3717697"/>
              <a:ext cx="313662" cy="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316914" y="3775845"/>
            <a:ext cx="665836" cy="692058"/>
            <a:chOff x="5919472" y="3370699"/>
            <a:chExt cx="665836" cy="67443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4" name="Rectangle 163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6238648" y="3611260"/>
              <a:ext cx="6333" cy="240917"/>
            </a:xfrm>
            <a:prstGeom prst="line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67" name="Group 166"/>
          <p:cNvGrpSpPr/>
          <p:nvPr/>
        </p:nvGrpSpPr>
        <p:grpSpPr>
          <a:xfrm>
            <a:off x="5003826" y="2767433"/>
            <a:ext cx="665836" cy="692058"/>
            <a:chOff x="5919472" y="3370699"/>
            <a:chExt cx="665836" cy="67443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H="1">
              <a:off x="6152384" y="3579456"/>
              <a:ext cx="262392" cy="236367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7551492" y="501632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 flipH="1">
              <a:off x="7266208" y="4116222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4" name="Straight Arrow Connector 183"/>
          <p:cNvCxnSpPr>
            <a:stCxn id="161" idx="3"/>
            <a:endCxn id="180" idx="1"/>
          </p:cNvCxnSpPr>
          <p:nvPr/>
        </p:nvCxnSpPr>
        <p:spPr>
          <a:xfrm>
            <a:off x="6251759" y="5126137"/>
            <a:ext cx="1299733" cy="2329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4" idx="3"/>
            <a:endCxn id="180" idx="1"/>
          </p:cNvCxnSpPr>
          <p:nvPr/>
        </p:nvCxnSpPr>
        <p:spPr>
          <a:xfrm>
            <a:off x="5982750" y="4121874"/>
            <a:ext cx="1568742" cy="12371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61" idx="3"/>
            <a:endCxn id="196" idx="1"/>
          </p:cNvCxnSpPr>
          <p:nvPr/>
        </p:nvCxnSpPr>
        <p:spPr>
          <a:xfrm flipV="1">
            <a:off x="6251759" y="4605313"/>
            <a:ext cx="994746" cy="5208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64" idx="3"/>
            <a:endCxn id="196" idx="1"/>
          </p:cNvCxnSpPr>
          <p:nvPr/>
        </p:nvCxnSpPr>
        <p:spPr>
          <a:xfrm>
            <a:off x="5982750" y="4121874"/>
            <a:ext cx="1263755" cy="4834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>
            <a:stCxn id="161" idx="3"/>
            <a:endCxn id="202" idx="1"/>
          </p:cNvCxnSpPr>
          <p:nvPr/>
        </p:nvCxnSpPr>
        <p:spPr>
          <a:xfrm flipV="1">
            <a:off x="6251759" y="3835575"/>
            <a:ext cx="695391" cy="129056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64" idx="3"/>
            <a:endCxn id="202" idx="1"/>
          </p:cNvCxnSpPr>
          <p:nvPr/>
        </p:nvCxnSpPr>
        <p:spPr>
          <a:xfrm flipV="1">
            <a:off x="5982750" y="3835575"/>
            <a:ext cx="964400" cy="286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168" idx="3"/>
            <a:endCxn id="210" idx="1"/>
          </p:cNvCxnSpPr>
          <p:nvPr/>
        </p:nvCxnSpPr>
        <p:spPr>
          <a:xfrm flipV="1">
            <a:off x="5669662" y="3079134"/>
            <a:ext cx="962234" cy="343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154" idx="3"/>
            <a:endCxn id="210" idx="1"/>
          </p:cNvCxnSpPr>
          <p:nvPr/>
        </p:nvCxnSpPr>
        <p:spPr>
          <a:xfrm>
            <a:off x="5352660" y="2079929"/>
            <a:ext cx="1279236" cy="999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68" idx="3"/>
            <a:endCxn id="289" idx="1"/>
          </p:cNvCxnSpPr>
          <p:nvPr/>
        </p:nvCxnSpPr>
        <p:spPr>
          <a:xfrm flipV="1">
            <a:off x="5669662" y="2316562"/>
            <a:ext cx="643578" cy="7969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154" idx="3"/>
            <a:endCxn id="289" idx="1"/>
          </p:cNvCxnSpPr>
          <p:nvPr/>
        </p:nvCxnSpPr>
        <p:spPr>
          <a:xfrm>
            <a:off x="5352660" y="2079929"/>
            <a:ext cx="960580" cy="2366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54" idx="3"/>
            <a:endCxn id="217" idx="1"/>
          </p:cNvCxnSpPr>
          <p:nvPr/>
        </p:nvCxnSpPr>
        <p:spPr>
          <a:xfrm flipV="1">
            <a:off x="5352660" y="1513450"/>
            <a:ext cx="655704" cy="56647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68" idx="3"/>
            <a:endCxn id="217" idx="1"/>
          </p:cNvCxnSpPr>
          <p:nvPr/>
        </p:nvCxnSpPr>
        <p:spPr>
          <a:xfrm flipV="1">
            <a:off x="5669662" y="1513450"/>
            <a:ext cx="338702" cy="16000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 bwMode="auto">
          <a:xfrm>
            <a:off x="449790" y="5676254"/>
            <a:ext cx="2870929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  <p:sp>
        <p:nvSpPr>
          <p:cNvPr id="83" name="Right Arrow 82"/>
          <p:cNvSpPr/>
          <p:nvPr/>
        </p:nvSpPr>
        <p:spPr bwMode="auto">
          <a:xfrm>
            <a:off x="3404202" y="5691280"/>
            <a:ext cx="2495550" cy="71417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Sub-sampling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84" name="Right Arrow 83"/>
          <p:cNvSpPr/>
          <p:nvPr/>
        </p:nvSpPr>
        <p:spPr bwMode="auto">
          <a:xfrm>
            <a:off x="5956774" y="5691280"/>
            <a:ext cx="2759713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</p:spTree>
    <p:extLst>
      <p:ext uri="{BB962C8B-B14F-4D97-AF65-F5344CB8AC3E}">
        <p14:creationId xmlns:p14="http://schemas.microsoft.com/office/powerpoint/2010/main" val="111495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7 L 0.13628 0.01042 L 0.00017 0.0213 L 0.13628 0.03287 L 0.00017 0.04444 L 0.13628 0.05486 L 0.00017 0.0662 L 0.13628 0.07731 L 0.00017 0.08889 L 0.13628 0.1 L 0.00017 0.11088 L 0.13628 0.12245 L 0.00017 0.13287 L 0.13628 0.14444 L 0.00017 0.15579 L 0.13628 0.1669 L 0.00017 0.17847 " pathEditMode="relative" rAng="5400000" ptsTypes="FFFFFFFFFFFFFFFFF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0" grpId="0" animBg="1"/>
      <p:bldP spid="49" grpId="0" animBg="1"/>
      <p:bldP spid="56" grpId="0" animBg="1"/>
      <p:bldP spid="81" grpId="0" animBg="1"/>
      <p:bldP spid="116" grpId="0" animBg="1"/>
      <p:bldP spid="113" grpId="0" animBg="1"/>
      <p:bldP spid="3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078"/>
            <a:ext cx="7848600" cy="1793817"/>
          </a:xfrm>
        </p:spPr>
        <p:txBody>
          <a:bodyPr/>
          <a:lstStyle/>
          <a:p>
            <a:pPr algn="ctr"/>
            <a:r>
              <a:rPr lang="en-US" sz="3600" cap="none" dirty="0">
                <a:solidFill>
                  <a:schemeClr val="accent1"/>
                </a:solidFill>
              </a:rPr>
              <a:t>CS294-129: Designing, Visualizing and Understanding Deep Neural Networks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76325" y="3756211"/>
            <a:ext cx="7000875" cy="2330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33CC"/>
                </a:solidFill>
              </a:rPr>
              <a:t>John Canny</a:t>
            </a:r>
          </a:p>
          <a:p>
            <a:r>
              <a:rPr lang="en-US" sz="2400" dirty="0">
                <a:solidFill>
                  <a:schemeClr val="tx1"/>
                </a:solidFill>
              </a:rPr>
              <a:t>Fall 2016</a:t>
            </a:r>
          </a:p>
          <a:p>
            <a:r>
              <a:rPr lang="en-US" sz="2400" dirty="0">
                <a:solidFill>
                  <a:schemeClr val="tx1"/>
                </a:solidFill>
              </a:rPr>
              <a:t>Lecture 6: Projects and Training Neural Networks I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Based on notes from Andrej </a:t>
            </a:r>
            <a:r>
              <a:rPr lang="en-US" sz="2400" dirty="0" err="1">
                <a:solidFill>
                  <a:schemeClr val="tx1"/>
                </a:solidFill>
              </a:rPr>
              <a:t>Karpathy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Fei-Fei</a:t>
            </a:r>
            <a:r>
              <a:rPr lang="en-US" sz="2400" dirty="0">
                <a:solidFill>
                  <a:schemeClr val="tx1"/>
                </a:solidFill>
              </a:rPr>
              <a:t> Li, Justin Johnson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0383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success story: ILSVRC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4921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Imagenet</a:t>
            </a:r>
            <a:r>
              <a:rPr lang="en-US" sz="2400" dirty="0"/>
              <a:t> data base:  14 </a:t>
            </a:r>
            <a:r>
              <a:rPr lang="en-US" sz="2400" dirty="0" err="1"/>
              <a:t>mln</a:t>
            </a:r>
            <a:r>
              <a:rPr lang="en-US" sz="2400" dirty="0"/>
              <a:t> labeled images, 20K categories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14987" r="56513" b="8000"/>
          <a:stretch/>
        </p:blipFill>
        <p:spPr bwMode="auto">
          <a:xfrm>
            <a:off x="1412719" y="1905000"/>
            <a:ext cx="5969156" cy="449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6678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ILSVRC: 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15" y="1390299"/>
            <a:ext cx="5985161" cy="46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1803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Classifications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304925"/>
            <a:ext cx="8407400" cy="4725988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304925"/>
            <a:ext cx="8372475" cy="472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12424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2012: top rankers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http://www.image-net.org/challenges/LSVRC/2012/results.html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27171"/>
              </p:ext>
            </p:extLst>
          </p:nvPr>
        </p:nvGraphicFramePr>
        <p:xfrm>
          <a:off x="356261" y="2240145"/>
          <a:ext cx="8555486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9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Deep Conv. Neural Network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Univ.</a:t>
                      </a:r>
                      <a:r>
                        <a:rPr lang="en-US" baseline="0" dirty="0"/>
                        <a:t> of Toronto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Krizhevsky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Features + Fisher Vectors  + Linear classifier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Gunji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Features + FV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OXFORD_VGG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Simonyan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SIFT + FV + PQ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XRCE/INRIA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Perronin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Color </a:t>
                      </a:r>
                      <a:r>
                        <a:rPr lang="en-US" sz="1800" dirty="0" err="1"/>
                        <a:t>desc</a:t>
                      </a:r>
                      <a:r>
                        <a:rPr lang="en-US" sz="1800" dirty="0"/>
                        <a:t>.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Univ. of Amsterdam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van de </a:t>
                      </a:r>
                      <a:r>
                        <a:rPr lang="en-US" sz="1800" dirty="0" err="1"/>
                        <a:t>Sande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41979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2013: top rankers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http://www.image-net.org/challenges/LSVRC/2013/results.php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496558"/>
              </p:ext>
            </p:extLst>
          </p:nvPr>
        </p:nvGraphicFramePr>
        <p:xfrm>
          <a:off x="356261" y="2240145"/>
          <a:ext cx="855548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9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Clarifi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Zeiler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Nat.Univ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 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Zeiler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Fergus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Andrew Howard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Overfeat</a:t>
                      </a:r>
                      <a:endParaRPr lang="en-US" dirty="0"/>
                    </a:p>
                    <a:p>
                      <a:r>
                        <a:rPr lang="en-US" dirty="0"/>
                        <a:t>NYU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Pierre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Sermanet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2844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Classifications 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1406662"/>
            <a:ext cx="8391525" cy="463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9881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</a:t>
            </a:r>
            <a:r>
              <a:rPr lang="en-US" dirty="0"/>
              <a:t> Net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5 convolutional layers</a:t>
            </a:r>
          </a:p>
          <a:p>
            <a:r>
              <a:rPr lang="en-US" sz="2400" dirty="0"/>
              <a:t>3 fully connected layers + soft-max</a:t>
            </a:r>
          </a:p>
          <a:p>
            <a:r>
              <a:rPr lang="en-US" sz="2400" dirty="0"/>
              <a:t>650K neurons , 60 </a:t>
            </a:r>
            <a:r>
              <a:rPr lang="en-US" sz="2400" dirty="0" err="1"/>
              <a:t>Mln</a:t>
            </a:r>
            <a:r>
              <a:rPr lang="en-US" sz="2400" dirty="0"/>
              <a:t> weights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0" y="3176479"/>
            <a:ext cx="8859921" cy="321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04" y="1852543"/>
            <a:ext cx="3289446" cy="996788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8670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4300" y="3161620"/>
            <a:ext cx="842327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 err="1">
                <a:solidFill>
                  <a:srgbClr val="FFFF00"/>
                </a:solidFill>
                <a:effectLst/>
              </a:rPr>
              <a:t>Conv</a:t>
            </a:r>
            <a:r>
              <a:rPr lang="en-US" sz="4400" dirty="0">
                <a:solidFill>
                  <a:srgbClr val="FFFF00"/>
                </a:solidFill>
                <a:effectLst/>
              </a:rPr>
              <a:t> Nets:</a:t>
            </a:r>
            <a:br>
              <a:rPr lang="en-US" sz="4400" dirty="0">
                <a:solidFill>
                  <a:srgbClr val="FFFF00"/>
                </a:solidFill>
                <a:effectLst/>
              </a:rPr>
            </a:br>
            <a:r>
              <a:rPr lang="en-US" sz="4400" dirty="0">
                <a:solidFill>
                  <a:srgbClr val="FFFF00"/>
                </a:solidFill>
                <a:effectLst/>
              </a:rPr>
              <a:t>beyond Visual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485998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6" y="1633049"/>
            <a:ext cx="3019972" cy="66530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CNN is a big hammer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1" y="2410035"/>
            <a:ext cx="3270983" cy="331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867" y="2497948"/>
            <a:ext cx="1886629" cy="141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975" y="2707732"/>
            <a:ext cx="1329913" cy="202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72" y="4295420"/>
            <a:ext cx="1657854" cy="130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27" y="4704744"/>
            <a:ext cx="914831" cy="894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381114" y="1656800"/>
            <a:ext cx="3697722" cy="66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2400" kern="0" dirty="0"/>
              <a:t>Plenty low hanging fruits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3190" y="6056416"/>
            <a:ext cx="480950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  <a:effectLst/>
              </a:rPr>
              <a:t>You need just a right nail!</a:t>
            </a:r>
          </a:p>
        </p:txBody>
      </p:sp>
    </p:spTree>
    <p:extLst>
      <p:ext uri="{BB962C8B-B14F-4D97-AF65-F5344CB8AC3E}">
        <p14:creationId xmlns:p14="http://schemas.microsoft.com/office/powerpoint/2010/main" val="3611902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</a:t>
            </a:r>
            <a:r>
              <a:rPr lang="en-US" dirty="0"/>
              <a:t> NN: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5771403"/>
            <a:ext cx="8407400" cy="4257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Sermanet</a:t>
            </a:r>
            <a:r>
              <a:rPr lang="en-US" dirty="0"/>
              <a:t>, CVPR 2014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98" y="1441387"/>
            <a:ext cx="4021559" cy="43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2" y="1417637"/>
            <a:ext cx="3071160" cy="434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1339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This presentation is heavily based on: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hlinkClick r:id="rId2"/>
              </a:rPr>
              <a:t>http://cs.nyu.edu/~fergus/pmwiki/pmwiki.php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hlinkClick r:id="rId3"/>
              </a:rPr>
              <a:t>http://deeplearning.net/reading-list/tutorials/</a:t>
            </a:r>
            <a:endParaRPr lang="en-US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hlinkClick r:id="rId4"/>
              </a:rPr>
              <a:t>http://deeplearning.net/tutorial/lenet.html</a:t>
            </a:r>
            <a:endParaRPr lang="en-US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hlinkClick r:id="rId5"/>
              </a:rPr>
              <a:t>http://ufldl.stanford.edu/wiki/index.php/UFLDL_Tutorial</a:t>
            </a:r>
            <a:endParaRPr lang="en-US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… and many other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388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</a:t>
            </a:r>
            <a:r>
              <a:rPr lang="en-US" dirty="0"/>
              <a:t> NN: Scene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5688276"/>
            <a:ext cx="8407400" cy="520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Farabet</a:t>
            </a:r>
            <a:r>
              <a:rPr lang="en-US" dirty="0"/>
              <a:t>, PAMI 2013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4" y="1044755"/>
            <a:ext cx="7614613" cy="464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92073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indoor semantic labeling RGBD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" y="1496289"/>
            <a:ext cx="7246117" cy="409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8775" y="5688276"/>
            <a:ext cx="8407400" cy="5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 err="1"/>
              <a:t>Farabet</a:t>
            </a:r>
            <a:r>
              <a:rPr lang="en-US" kern="0" dirty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39410595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</a:t>
            </a:r>
            <a:r>
              <a:rPr lang="en-US" dirty="0"/>
              <a:t> NN: Action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" b="3215"/>
          <a:stretch/>
        </p:blipFill>
        <p:spPr bwMode="auto">
          <a:xfrm>
            <a:off x="578238" y="1575900"/>
            <a:ext cx="7746361" cy="429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8775" y="5878276"/>
            <a:ext cx="8407400" cy="5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/>
              <a:t>Taylor, ECCV 2010</a:t>
            </a:r>
          </a:p>
        </p:txBody>
      </p:sp>
    </p:spTree>
    <p:extLst>
      <p:ext uri="{BB962C8B-B14F-4D97-AF65-F5344CB8AC3E}">
        <p14:creationId xmlns:p14="http://schemas.microsoft.com/office/powerpoint/2010/main" val="39446619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</a:t>
            </a:r>
            <a:r>
              <a:rPr lang="en-US" dirty="0"/>
              <a:t> NN: 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8775" y="5878276"/>
            <a:ext cx="8407400" cy="5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/>
              <a:t>Eigen , ICCV 2010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448790"/>
            <a:ext cx="5524500" cy="416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02811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Machine Translation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84" y="2676524"/>
            <a:ext cx="3891916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767365"/>
            <a:ext cx="3652837" cy="306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9129" y="1053584"/>
            <a:ext cx="8103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sequence-to-sequence models + attention.</a:t>
            </a:r>
          </a:p>
          <a:p>
            <a:r>
              <a:rPr lang="en-US" dirty="0">
                <a:hlinkClick r:id="rId5"/>
              </a:rPr>
              <a:t>“Effective Approaches to Attention-based Neural Machine Translation” </a:t>
            </a:r>
            <a:r>
              <a:rPr lang="en-US" dirty="0"/>
              <a:t>Minh-Thang Luong, </a:t>
            </a:r>
            <a:r>
              <a:rPr lang="en-US" dirty="0" err="1"/>
              <a:t>Hieu</a:t>
            </a:r>
            <a:r>
              <a:rPr lang="en-US" dirty="0"/>
              <a:t> Pham, Christopher D. Manning</a:t>
            </a:r>
          </a:p>
          <a:p>
            <a:r>
              <a:rPr lang="en-US" dirty="0"/>
              <a:t>Datasets: see paper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591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End-To-End Memory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8103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/>
              <a:t>End to End Memory Networks (</a:t>
            </a:r>
            <a:r>
              <a:rPr lang="en-US" sz="1600" dirty="0" err="1"/>
              <a:t>Tensorflow</a:t>
            </a:r>
            <a:r>
              <a:rPr lang="en-US" sz="1600" dirty="0"/>
              <a:t> versions exist </a:t>
            </a:r>
            <a:r>
              <a:rPr lang="en-US" sz="1600" dirty="0">
                <a:hlinkClick r:id="rId3"/>
              </a:rPr>
              <a:t>here</a:t>
            </a:r>
            <a:r>
              <a:rPr lang="en-US" sz="1600" dirty="0"/>
              <a:t> and </a:t>
            </a:r>
            <a:r>
              <a:rPr lang="en-US" sz="1600" dirty="0">
                <a:hlinkClick r:id="rId4"/>
              </a:rPr>
              <a:t>here</a:t>
            </a:r>
            <a:r>
              <a:rPr lang="en-US" sz="1600" dirty="0"/>
              <a:t>) </a:t>
            </a:r>
          </a:p>
          <a:p>
            <a:pPr lvl="0"/>
            <a:r>
              <a:rPr lang="en-US" dirty="0"/>
              <a:t>Paper: </a:t>
            </a:r>
            <a:r>
              <a:rPr lang="en-US" sz="1600" dirty="0"/>
              <a:t>S. </a:t>
            </a:r>
            <a:r>
              <a:rPr lang="en-US" sz="1600" dirty="0" err="1"/>
              <a:t>Sukhbaatar</a:t>
            </a:r>
            <a:r>
              <a:rPr lang="en-US" sz="1600" dirty="0"/>
              <a:t>, A. </a:t>
            </a:r>
            <a:r>
              <a:rPr lang="en-US" sz="1600" dirty="0" err="1"/>
              <a:t>Szlam</a:t>
            </a:r>
            <a:r>
              <a:rPr lang="en-US" sz="1600" dirty="0"/>
              <a:t>, J. Weston, and R. Fergus. </a:t>
            </a:r>
            <a:r>
              <a:rPr lang="en-US" sz="1600" dirty="0">
                <a:hlinkClick r:id="rId5"/>
              </a:rPr>
              <a:t>End-to-end memory networks</a:t>
            </a:r>
            <a:br>
              <a:rPr lang="en-US" sz="1600" dirty="0"/>
            </a:br>
            <a:r>
              <a:rPr lang="en-US" dirty="0"/>
              <a:t>Dataset: </a:t>
            </a:r>
            <a:r>
              <a:rPr lang="en-US" sz="1600" dirty="0">
                <a:hlinkClick r:id="rId6"/>
              </a:rPr>
              <a:t>https://research.facebook.com/research/babi/</a:t>
            </a:r>
            <a:r>
              <a:rPr lang="en-US" sz="1600" dirty="0"/>
              <a:t> 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76" y="3049114"/>
            <a:ext cx="5943600" cy="286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41420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Deep Speech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8103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Paper: </a:t>
            </a:r>
            <a:r>
              <a:rPr lang="en-US" sz="2000" dirty="0"/>
              <a:t>Dario </a:t>
            </a:r>
            <a:r>
              <a:rPr lang="en-US" sz="2000" dirty="0" err="1"/>
              <a:t>Amodei</a:t>
            </a:r>
            <a:r>
              <a:rPr lang="en-US" sz="2000" dirty="0"/>
              <a:t> et al. </a:t>
            </a:r>
            <a:r>
              <a:rPr lang="en-US" sz="2000" dirty="0">
                <a:hlinkClick r:id="rId3"/>
              </a:rPr>
              <a:t>“Deep Speech 2: End-to-End Speech Recognition in English and Mandarin”. </a:t>
            </a:r>
            <a:br>
              <a:rPr lang="en-US" sz="2000" dirty="0"/>
            </a:br>
            <a:r>
              <a:rPr lang="en-US" sz="2400" dirty="0"/>
              <a:t>Torch code: </a:t>
            </a:r>
            <a:r>
              <a:rPr lang="en-US" sz="2400" u="sng" dirty="0">
                <a:hlinkClick r:id="rId4"/>
              </a:rPr>
              <a:t>Here</a:t>
            </a:r>
            <a:r>
              <a:rPr lang="en-US" sz="2400" dirty="0"/>
              <a:t> and </a:t>
            </a:r>
            <a:r>
              <a:rPr lang="en-US" sz="2400" u="sng" dirty="0">
                <a:hlinkClick r:id="rId5"/>
              </a:rPr>
              <a:t>here</a:t>
            </a:r>
            <a:r>
              <a:rPr lang="en-US" sz="2400" dirty="0"/>
              <a:t> is an intro.</a:t>
            </a:r>
          </a:p>
          <a:p>
            <a:pPr lvl="0"/>
            <a:r>
              <a:rPr lang="en-US" sz="2400" dirty="0"/>
              <a:t>Datasets: </a:t>
            </a:r>
            <a:r>
              <a:rPr lang="en-US" sz="2400" u="sng" dirty="0">
                <a:hlinkClick r:id="rId6"/>
              </a:rPr>
              <a:t>TIMIT</a:t>
            </a:r>
            <a:r>
              <a:rPr lang="en-US" sz="2400" dirty="0"/>
              <a:t> continuous speech data, </a:t>
            </a:r>
            <a:r>
              <a:rPr lang="en-US" sz="2400" u="sng" dirty="0">
                <a:hlinkClick r:id="rId7"/>
              </a:rPr>
              <a:t>WMT ‘15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80" y="2752725"/>
            <a:ext cx="3348593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29987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Variational AutoEncoders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854" y="916150"/>
            <a:ext cx="8103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Paper: D. </a:t>
            </a:r>
            <a:r>
              <a:rPr lang="en-US" sz="2000" dirty="0" err="1"/>
              <a:t>Kingma</a:t>
            </a:r>
            <a:r>
              <a:rPr lang="en-US" sz="2000" dirty="0"/>
              <a:t> and M. Welling. </a:t>
            </a:r>
            <a:r>
              <a:rPr lang="en-US" dirty="0">
                <a:hlinkClick r:id="rId3"/>
              </a:rPr>
              <a:t>“Stochastic Gradient VB and the </a:t>
            </a:r>
            <a:r>
              <a:rPr lang="en-US" dirty="0" err="1">
                <a:hlinkClick r:id="rId3"/>
              </a:rPr>
              <a:t>Variational</a:t>
            </a:r>
            <a:r>
              <a:rPr lang="en-US" dirty="0">
                <a:hlinkClick r:id="rId3"/>
              </a:rPr>
              <a:t> Auto-Encoder”</a:t>
            </a:r>
            <a:br>
              <a:rPr lang="en-US" sz="2000" dirty="0"/>
            </a:br>
            <a:r>
              <a:rPr lang="en-US" sz="2000" dirty="0"/>
              <a:t>Dataset: </a:t>
            </a:r>
            <a:r>
              <a:rPr lang="en-US" sz="2000" u="sng" dirty="0">
                <a:hlinkClick r:id="rId4"/>
              </a:rPr>
              <a:t>MNIST</a:t>
            </a:r>
            <a:r>
              <a:rPr lang="en-US" sz="2000" dirty="0"/>
              <a:t>, Could try </a:t>
            </a:r>
            <a:r>
              <a:rPr lang="en-US" sz="2000" u="sng" dirty="0">
                <a:hlinkClick r:id="rId5"/>
              </a:rPr>
              <a:t>CIFAR 10 or 100</a:t>
            </a:r>
            <a:r>
              <a:rPr lang="en-US" sz="2000" dirty="0"/>
              <a:t> or </a:t>
            </a:r>
            <a:r>
              <a:rPr lang="en-US" sz="2000" u="sng" dirty="0">
                <a:hlinkClick r:id="rId6"/>
              </a:rPr>
              <a:t>ImageNet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6" y="2203334"/>
            <a:ext cx="5981699" cy="348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51860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Residual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555" y="1236312"/>
            <a:ext cx="48109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Paper: </a:t>
            </a:r>
            <a:r>
              <a:rPr lang="en-US" sz="2000" dirty="0" err="1"/>
              <a:t>Kaiming</a:t>
            </a:r>
            <a:r>
              <a:rPr lang="en-US" sz="2000" dirty="0"/>
              <a:t> He et. al. </a:t>
            </a:r>
            <a:r>
              <a:rPr lang="en-US" sz="2000" dirty="0">
                <a:hlinkClick r:id="rId3"/>
              </a:rPr>
              <a:t>“Deep Residual Learning for Image Recognition”</a:t>
            </a:r>
            <a:r>
              <a:rPr lang="en-US" sz="2000" dirty="0"/>
              <a:t> </a:t>
            </a:r>
          </a:p>
          <a:p>
            <a:pPr lvl="0"/>
            <a:endParaRPr lang="en-US" sz="2000" dirty="0"/>
          </a:p>
          <a:p>
            <a:pPr lvl="0"/>
            <a:r>
              <a:rPr lang="en-US" sz="2400" dirty="0"/>
              <a:t>Torch code </a:t>
            </a:r>
            <a:r>
              <a:rPr lang="en-US" sz="2400" dirty="0">
                <a:hlinkClick r:id="rId4"/>
              </a:rPr>
              <a:t>here</a:t>
            </a:r>
            <a:r>
              <a:rPr lang="en-US" sz="2400" dirty="0"/>
              <a:t> </a:t>
            </a:r>
          </a:p>
          <a:p>
            <a:pPr lvl="0"/>
            <a:br>
              <a:rPr lang="en-US" sz="2400" dirty="0"/>
            </a:br>
            <a:r>
              <a:rPr lang="en-US" sz="2400" dirty="0"/>
              <a:t>Dataset is </a:t>
            </a:r>
            <a:r>
              <a:rPr lang="en-US" sz="2400" dirty="0">
                <a:hlinkClick r:id="rId5"/>
              </a:rPr>
              <a:t>CIFAR 10 or 100</a:t>
            </a:r>
            <a:r>
              <a:rPr lang="en-US" sz="2400" dirty="0"/>
              <a:t> or 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ImageNet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44" y="964697"/>
            <a:ext cx="2530443" cy="515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5184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VGG: Oxford Group Network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55892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Paper: </a:t>
            </a:r>
            <a:r>
              <a:rPr lang="en-US" sz="2000" dirty="0"/>
              <a:t>Karen </a:t>
            </a:r>
            <a:r>
              <a:rPr lang="en-US" sz="2000" dirty="0" err="1"/>
              <a:t>Simonyan</a:t>
            </a:r>
            <a:r>
              <a:rPr lang="en-US" sz="2000" dirty="0"/>
              <a:t> and Andrew Zisserman. </a:t>
            </a:r>
            <a:r>
              <a:rPr lang="en-US" sz="2000" dirty="0">
                <a:hlinkClick r:id="rId3"/>
              </a:rPr>
              <a:t>“Very Deep Convolutional Networks for Large-Scale Image Recognition” </a:t>
            </a:r>
            <a:endParaRPr lang="en-US" sz="2000" dirty="0"/>
          </a:p>
          <a:p>
            <a:pPr lvl="0"/>
            <a:endParaRPr lang="en-US" dirty="0"/>
          </a:p>
          <a:p>
            <a:pPr lvl="0"/>
            <a:r>
              <a:rPr lang="en-US" sz="2400" dirty="0"/>
              <a:t>Dataset is </a:t>
            </a:r>
            <a:r>
              <a:rPr lang="en-US" sz="2400" dirty="0">
                <a:hlinkClick r:id="rId4"/>
              </a:rPr>
              <a:t>CIFAR 10 or 100</a:t>
            </a:r>
            <a:r>
              <a:rPr lang="en-US" sz="2400" dirty="0"/>
              <a:t> or</a:t>
            </a:r>
            <a:br>
              <a:rPr lang="en-US" sz="2400" dirty="0"/>
            </a:br>
            <a:r>
              <a:rPr lang="en-US" sz="2400" dirty="0">
                <a:hlinkClick r:id="rId5"/>
              </a:rPr>
              <a:t>ImageNet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94" y="964697"/>
            <a:ext cx="2530443" cy="515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02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FFFF00"/>
                </a:solidFill>
              </a:rPr>
              <a:t>Agenda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200"/>
              </a:spcBef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altLang="ja-JP" dirty="0"/>
              <a:t>Overview</a:t>
            </a:r>
          </a:p>
          <a:p>
            <a:pPr marL="457200" indent="-457200">
              <a:spcBef>
                <a:spcPts val="1200"/>
              </a:spcBef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altLang="ja-JP" dirty="0"/>
              <a:t>Introduction to </a:t>
            </a:r>
            <a:r>
              <a:rPr lang="en-US" altLang="ja-JP" dirty="0">
                <a:solidFill>
                  <a:srgbClr val="FFFFFF"/>
                </a:solidFill>
              </a:rPr>
              <a:t>Deep Learning</a:t>
            </a:r>
            <a:endParaRPr lang="en-US" altLang="ja-JP" dirty="0"/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>
                <a:solidFill>
                  <a:srgbClr val="FFFFFF"/>
                </a:solidFill>
              </a:rPr>
              <a:t>Classical Computer Vision vs. Deep learning</a:t>
            </a:r>
          </a:p>
          <a:p>
            <a:pPr marL="457200" indent="-457200">
              <a:spcBef>
                <a:spcPts val="1200"/>
              </a:spcBef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altLang="ja-JP" dirty="0">
                <a:solidFill>
                  <a:srgbClr val="FFFFFF"/>
                </a:solidFill>
              </a:rPr>
              <a:t>Introduction to Convolutional Networks 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>
                <a:solidFill>
                  <a:srgbClr val="FFFFFF"/>
                </a:solidFill>
              </a:rPr>
              <a:t>Basic CNN Architecture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>
                <a:solidFill>
                  <a:srgbClr val="FFFFFF"/>
                </a:solidFill>
              </a:rPr>
              <a:t>Large Scale Image Classifications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/>
              <a:t>Detection and Other Visual Apps 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/>
              <a:t>Beyond machine vision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Deep Reinforcement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8103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Paper: </a:t>
            </a:r>
            <a:r>
              <a:rPr lang="en-US" dirty="0" err="1"/>
              <a:t>Volodymyr</a:t>
            </a:r>
            <a:r>
              <a:rPr lang="en-US" dirty="0"/>
              <a:t> Minh et. al. </a:t>
            </a:r>
            <a:r>
              <a:rPr lang="en-US" dirty="0">
                <a:hlinkClick r:id="rId3"/>
              </a:rPr>
              <a:t>“Playing Atari with Deep Reinforcement Learning”.  </a:t>
            </a:r>
            <a:br>
              <a:rPr lang="en-US" sz="2000" dirty="0"/>
            </a:br>
            <a:r>
              <a:rPr lang="en-US" sz="2000" dirty="0"/>
              <a:t>Dataset: </a:t>
            </a:r>
            <a:r>
              <a:rPr lang="en-US" sz="2000" dirty="0">
                <a:hlinkClick r:id="rId4"/>
              </a:rPr>
              <a:t>http://www.arcadelearningenvironment.org/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2496171"/>
            <a:ext cx="4867275" cy="386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48219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Inception/GooLeNet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6255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Paper: </a:t>
            </a:r>
            <a:r>
              <a:rPr lang="en-US" dirty="0" err="1">
                <a:hlinkClick r:id="rId3"/>
              </a:rPr>
              <a:t>Szegedy</a:t>
            </a:r>
            <a:r>
              <a:rPr lang="en-US" dirty="0">
                <a:hlinkClick r:id="rId3"/>
              </a:rPr>
              <a:t>, C., Liu, W., </a:t>
            </a:r>
            <a:r>
              <a:rPr lang="en-US" dirty="0" err="1">
                <a:hlinkClick r:id="rId3"/>
              </a:rPr>
              <a:t>Jia</a:t>
            </a:r>
            <a:r>
              <a:rPr lang="en-US" dirty="0">
                <a:hlinkClick r:id="rId3"/>
              </a:rPr>
              <a:t>, Y., </a:t>
            </a:r>
            <a:r>
              <a:rPr lang="en-US" dirty="0" err="1">
                <a:hlinkClick r:id="rId3"/>
              </a:rPr>
              <a:t>Sermanet</a:t>
            </a:r>
            <a:r>
              <a:rPr lang="en-US" dirty="0">
                <a:hlinkClick r:id="rId3"/>
              </a:rPr>
              <a:t>, P., Reed, S., </a:t>
            </a:r>
            <a:r>
              <a:rPr lang="en-US" dirty="0" err="1">
                <a:hlinkClick r:id="rId3"/>
              </a:rPr>
              <a:t>Anguelov</a:t>
            </a:r>
            <a:r>
              <a:rPr lang="en-US" dirty="0">
                <a:hlinkClick r:id="rId3"/>
              </a:rPr>
              <a:t>, D., </a:t>
            </a:r>
            <a:r>
              <a:rPr lang="en-US" dirty="0" err="1">
                <a:hlinkClick r:id="rId3"/>
              </a:rPr>
              <a:t>Erhan</a:t>
            </a:r>
            <a:r>
              <a:rPr lang="en-US" dirty="0">
                <a:hlinkClick r:id="rId3"/>
              </a:rPr>
              <a:t>, D., </a:t>
            </a:r>
            <a:r>
              <a:rPr lang="en-US" dirty="0" err="1">
                <a:hlinkClick r:id="rId3"/>
              </a:rPr>
              <a:t>Vanhoucke</a:t>
            </a:r>
            <a:r>
              <a:rPr lang="en-US" dirty="0">
                <a:hlinkClick r:id="rId3"/>
              </a:rPr>
              <a:t>, V., and </a:t>
            </a:r>
            <a:r>
              <a:rPr lang="en-US" dirty="0" err="1">
                <a:hlinkClick r:id="rId3"/>
              </a:rPr>
              <a:t>Rabinovich</a:t>
            </a:r>
            <a:r>
              <a:rPr lang="en-US" dirty="0">
                <a:hlinkClick r:id="rId3"/>
              </a:rPr>
              <a:t>, A. Going deeper with convolutions</a:t>
            </a:r>
            <a:endParaRPr lang="en-US" dirty="0"/>
          </a:p>
          <a:p>
            <a:pPr lvl="0"/>
            <a:r>
              <a:rPr lang="en-US" sz="2400" dirty="0"/>
              <a:t>Dataset: </a:t>
            </a:r>
            <a:r>
              <a:rPr lang="en-US" sz="2400" u="sng" dirty="0">
                <a:hlinkClick r:id="rId4"/>
              </a:rPr>
              <a:t>CIFAR 10 or 100</a:t>
            </a:r>
            <a:r>
              <a:rPr lang="en-US" sz="2400" dirty="0"/>
              <a:t> or </a:t>
            </a:r>
            <a:r>
              <a:rPr lang="en-US" sz="2400" u="sng" dirty="0">
                <a:hlinkClick r:id="rId5"/>
              </a:rPr>
              <a:t>ImageNet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89673"/>
            <a:ext cx="1676400" cy="626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329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chemeClr val="bg1"/>
                </a:solidFill>
              </a:rPr>
              <a:t>Fast R-CNN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6255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Paper: Ross </a:t>
            </a:r>
            <a:r>
              <a:rPr lang="en-US" sz="2400" dirty="0" err="1"/>
              <a:t>Girshick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“Fast R-CNN”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Datasets: Pascal VOC07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2971800"/>
            <a:ext cx="56388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604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WaveNet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4854" y="1177409"/>
            <a:ext cx="6255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Paper: </a:t>
            </a:r>
            <a:r>
              <a:rPr lang="nl-NL" sz="2400" dirty="0"/>
              <a:t>van den Oord et al:</a:t>
            </a:r>
            <a:r>
              <a:rPr lang="en-US" sz="2400" dirty="0"/>
              <a:t> </a:t>
            </a:r>
            <a:r>
              <a:rPr lang="en-US" dirty="0">
                <a:hlinkClick r:id="rId3"/>
              </a:rPr>
              <a:t>“WAVENET: A GENERATIVE MODEL FOR RAW AUDIO”</a:t>
            </a:r>
            <a:endParaRPr lang="en-US" dirty="0"/>
          </a:p>
          <a:p>
            <a:r>
              <a:rPr lang="en-US" sz="2400" dirty="0"/>
              <a:t>Dataset: VCTK (see paper)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119438"/>
            <a:ext cx="6667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2535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</a:rPr>
              <a:t>Others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175" y="769194"/>
            <a:ext cx="82010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Object detection and localization</a:t>
            </a:r>
          </a:p>
          <a:p>
            <a:pPr lvl="1"/>
            <a:r>
              <a:rPr lang="en-US" dirty="0"/>
              <a:t>SSD: Single shot </a:t>
            </a:r>
            <a:r>
              <a:rPr lang="en-US" dirty="0" err="1"/>
              <a:t>multibox</a:t>
            </a:r>
            <a:r>
              <a:rPr lang="en-US" dirty="0"/>
              <a:t> detector </a:t>
            </a:r>
            <a:r>
              <a:rPr lang="en-US" dirty="0">
                <a:hlinkClick r:id="rId3"/>
              </a:rPr>
              <a:t>https://arxiv.org/abs/1512.02325</a:t>
            </a:r>
            <a:endParaRPr lang="en-US" dirty="0"/>
          </a:p>
          <a:p>
            <a:pPr lvl="1"/>
            <a:r>
              <a:rPr lang="en-US" dirty="0"/>
              <a:t>in </a:t>
            </a:r>
            <a:r>
              <a:rPr lang="en-US" dirty="0" err="1"/>
              <a:t>Caffe</a:t>
            </a:r>
            <a:r>
              <a:rPr lang="en-US" dirty="0"/>
              <a:t> here: </a:t>
            </a:r>
            <a:r>
              <a:rPr lang="en-US" dirty="0">
                <a:hlinkClick r:id="rId4"/>
              </a:rPr>
              <a:t>https://github.com/weiliu89/caffe/tree/ssd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R-FCN: Object detection via region based fully convolutional networks:</a:t>
            </a:r>
          </a:p>
          <a:p>
            <a:pPr lvl="1"/>
            <a:r>
              <a:rPr lang="en-US" dirty="0">
                <a:hlinkClick r:id="rId5"/>
              </a:rPr>
              <a:t>https://arxiv.org/abs/1605.06409</a:t>
            </a:r>
            <a:endParaRPr lang="en-US" dirty="0"/>
          </a:p>
          <a:p>
            <a:pPr lvl="1"/>
            <a:r>
              <a:rPr lang="en-US" dirty="0" err="1"/>
              <a:t>Caffe</a:t>
            </a:r>
            <a:r>
              <a:rPr lang="en-US" dirty="0"/>
              <a:t> code here: </a:t>
            </a:r>
            <a:r>
              <a:rPr lang="en-US" dirty="0">
                <a:hlinkClick r:id="rId6"/>
              </a:rPr>
              <a:t>https://github.com/daijifeng001/caffe-rfcn</a:t>
            </a:r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Semantic Segmentation:</a:t>
            </a:r>
          </a:p>
          <a:p>
            <a:pPr lvl="1"/>
            <a:r>
              <a:rPr lang="en-US" dirty="0" err="1"/>
              <a:t>SegNet</a:t>
            </a:r>
            <a:r>
              <a:rPr lang="en-US" dirty="0"/>
              <a:t>: A Deep Convolutional Encoder-Decoder Architecture for Robust Semantic Pixel-Wise Labelling </a:t>
            </a:r>
            <a:r>
              <a:rPr lang="en-US" dirty="0">
                <a:hlinkClick r:id="rId7"/>
              </a:rPr>
              <a:t>http://arxiv.org/abs/1505.07293</a:t>
            </a:r>
            <a:endParaRPr lang="en-US" dirty="0"/>
          </a:p>
          <a:p>
            <a:pPr lvl="1"/>
            <a:r>
              <a:rPr lang="en-US" dirty="0"/>
              <a:t>Code in </a:t>
            </a:r>
            <a:r>
              <a:rPr lang="en-US" dirty="0" err="1"/>
              <a:t>caffe</a:t>
            </a:r>
            <a:r>
              <a:rPr lang="en-US" dirty="0"/>
              <a:t> here: </a:t>
            </a:r>
            <a:r>
              <a:rPr lang="en-US" dirty="0">
                <a:hlinkClick r:id="rId8"/>
              </a:rPr>
              <a:t>https://github.com/alexgkendall/caffe-segnet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Fully Convolutional Networks for Semantic Segmentation</a:t>
            </a:r>
          </a:p>
          <a:p>
            <a:pPr lvl="1"/>
            <a:r>
              <a:rPr lang="en-US" dirty="0">
                <a:hlinkClick r:id="rId9"/>
              </a:rPr>
              <a:t>https://arxiv.org/abs/1411.4038</a:t>
            </a:r>
            <a:endParaRPr lang="en-US" dirty="0"/>
          </a:p>
          <a:p>
            <a:pPr lvl="1"/>
            <a:r>
              <a:rPr lang="en-US" dirty="0"/>
              <a:t>In </a:t>
            </a:r>
            <a:r>
              <a:rPr lang="en-US" dirty="0" err="1"/>
              <a:t>Caffe</a:t>
            </a:r>
            <a:r>
              <a:rPr lang="en-US" dirty="0"/>
              <a:t> branch: </a:t>
            </a:r>
            <a:r>
              <a:rPr lang="en-US" dirty="0">
                <a:hlinkClick r:id="rId10"/>
              </a:rPr>
              <a:t>https://github.com/BVLC/caffe</a:t>
            </a: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189676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4"/>
          <p:cNvSpPr txBox="1"/>
          <p:nvPr/>
        </p:nvSpPr>
        <p:spPr>
          <a:xfrm>
            <a:off x="257175" y="156298"/>
            <a:ext cx="7403500" cy="80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bg1"/>
                </a:solidFill>
              </a:rPr>
              <a:t>Try it yourself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175" y="769194"/>
            <a:ext cx="82010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/>
              <a:t>for example,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playground.tensorflow.org</a:t>
            </a:r>
            <a:endParaRPr lang="en-US" dirty="0"/>
          </a:p>
          <a:p>
            <a:pPr lv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19459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4" y="961287"/>
            <a:ext cx="8822816" cy="526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Buzz…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760029" y="2814445"/>
            <a:ext cx="1591294" cy="241069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Deep Learning – from Research to Technology</a:t>
            </a:r>
          </a:p>
        </p:txBody>
      </p:sp>
      <p:sp>
        <p:nvSpPr>
          <p:cNvPr id="8203" name="AutoShape 14" descr="data:image/jpeg;base64,/9j/4AAQSkZJRgABAQAAAQABAAD/2wCEAAkGBhQQEBQUEhQWFBUUGBUYGRgXGRgaGBwXFxwYHBsYGyAcGychGCAjHBgYIjIgIycpLCwsHB8xNTAqNSYrLCkBCQoKDgwOGg8PGiwlHyQsLCwyLSotKjQqLCwrLDAsKikrLCwvKSoqKiwsLCksLCosKiwsLCwyLCwqKSwpLCwsLP/AABEIAOkA2AMBIgACEQEDEQH/xAAcAAEAAgMBAQEAAAAAAAAAAAAABgcBBAUCAwj/xABFEAACAQMCAwYDBQMJBgcAAAABAgMABBESIQUGMQcTIkFRYTJxgRQjQlKRYqGxFTM0NXJzssHRFhckQ4KSU2N0osLD4f/EABkBAQADAQEAAAAAAAAAAAAAAAACAwQBBf/EADERAAEEAAUBBwQCAgMBAAAAAAEAAgMRBBIhMUFREyJhcYGhsZHB0fAy4RTxIzNCFf/aAAwDAQACEQMRAD8AvGlKURKUpREqueO8O4tb3M9zbzo8RyQjthQnppbCrj1BGasaudzBwVby2kgclRIMZXqCCCD77gbVwi1ZG/Kf6tUHztz9PxKNVkRIxCW+Ak6pOmr5DfGK7XFOztbae0RZCz3IGtiMhSzKMoDvnHqfeojxLgMsLyxMuSkhRmzhdQ67+hGD9alvGOdHurqKWNAjQ92sCHdXIOSWbIA9KozBxJIUcZiIhGIo3WL1rz5U8HZLbaSGklJPmNC4Pkdk9feuTyfxUcLu7q2vJAupg4lbYHAwM+QBTGPcMKXHMvGpWWFbVYGfYPpJHu2SSqYHrmti17KJJCXu7tpGkK96AM6gv4QzHI+gHsBU+e6FRJh+zDXsAv028f21Fpu2S6S9l093JCGKqpG2nJ0spHiO3rW9Ydts/fZntfuSDtGG1DH4stsw9qseDkuyQALaw7ZG6KTv7kZNczjfZhZ3KgBDB69zhcg4ypGCPIeVay+MMprdepPuKpcLZBsV8uDdqtncsQS8Q6q0i4DY69M4I967Y5us9SoLmIs/wgOD/wDg+tViexG5jdu5uIwoJ0ZMgcqT+LAwCOm1cziPZpeO5hMcjOxUiTWDDpA3LNgb+xGd6rkaGEZXAg9L087/ACoGSRp1bfkrr4dxqC519xKkug4bQwOD6HFbtV92T8izcOWdrgKHkKhQravCud/Tcmp+7YBIGTjp6+1dkaGuppsLQF6pVX2nbKUleK6tnWQHwrH136IwfBz08Q23qZcH51tblQRIsbnrHIQrgjYjc4PzGarDgVJ4yOyu3XepUb412gWtrJoYs506mMa6wgOw1EHbPpUY4t2m3MqsOH2rsV31spfYddl2H/dn2rhcAkY7R2VpF+YVkyRhgVYAgggg9CD1FVLJdXHCr6W3tQWEjJojZGbWGGxXBHwbqTncAZ6VKuWe062ulRZD3Mx8LK4IXWOuG6YO+M4PlUovL+OKJpnZQiKSW26D0/0oRm2VT2ZtjqOnuFV3M/LvEL2JzdSwr3StJoLICBggsAoOnbzJrg9kHHxBeqjbLMO6BxgatmQ+58vqKj3M3HHuruaXAGpiSDvsRgR9dwqgZHTOa+p4FJ/Ja3p06DK6Ki6gQT4RKN8blf3CrY4c1F2l7H96rVEI47ax9kgWNfMUdtCv0rSqy4NwLjK/ZmN2skX3bHcbLgZD5TL+Hbr1qzarBUHty1qD5JSlK6oJSlKIlKUoiUpSiL879pNq38oXaEnBcOF8ssi4OPWulPZx8QktYbLSjSwgT9dIkA8QwPhPh3I65FdHth4d3d4svlNGAT+1GcH/ANrCuHyNJN32bNV7y2DkLsXkRjpJCnAbGwIBB9KyX3y0ruLjLo2ZGd07kdb+VNuUOerhZ4rO6WMsHaDIbEgZAcFh0IwOo67GrLqk+a+cLe5CF4mt76Nhuq7HcAgtsVI2I1DbHmDUis+1G4ZCq2nfyJ4S0TMVY4G4whwfUVoYbOW1Sc0LzHJvuPL0+eVY8koUZYgD1JxXuvz9z3x/iN1JGbmBreGM50lGCeL8xPxHAOOlbdtxATW5UcQfAAAjm71EdR5BldgBsRuKtkaYzR18iCuOlymq+PvSvalURwntLn4aBb6oZ0JyramZULH4AwwSB6EbetTaPtltgimWKZGIzgBWGfQeLPXpkCgY8uDcps8UutladDoVYNK5XLXMcd/biaIMASVIYYYMvUHy/St+8vEhRpJGCIoyzMcAD3rhBaaKtUH5+7L/AOUZ47iGQQSqMOxBOoDoRg9R0+XyqJzdkF2Y8HT4dgFlJJ9W8a6d/TarisOIRzxrJC6yIwyrKcgitPjHM1tZgGeVU1HAHU++wycD1pmIIcCQRyqpI2uou4X51fgsljLJDLqTGCQRnADDxEDIYEfMVdXZ/wA7xXcAjdlWZFYsNOhSinGsfhG2MgdM1u8e5Oh4i0c4ldQUC5jK4eMnUBuDjr1HrUR5z7Ora2t3kF0YTg6e804Y/kGldRz6b+VVnOXF3VUNZJG8kagrxwjl9OMXd1KxZLcuGwmBrbomcj8q6j/aFRXnK3toZDDaStMFJ7xmClFPopXAZh64wPnWjYcwXEVo1ushihY6io+MkjDAt1APoK0uG8NmvZhb2qamPXyVF/Mx8h/GtcWHDRnlHoq5A3MWMom9SNvRfDhXCJL24S2gHic7nyRfxO3sP3mrw5n5DMvDIrK2ZVEJjxq2DBc9SAcHJ1Vv8j8jRcLhKr45XwZJT1Y+g/Ko8hUlqM8nanwW2BvY0RutThNq0UEUbtrZEVWYDGSoAzW3SlUqaUpSiJSlKIlKUoiVXWrjkskijREodgCe7Axk40nDFhjG+KsWlcItWMfk4B81SPOnJHEFX7VcTCcRjxYYkoueoBABHmcVF+G3clpMlxC2ZI2LezBviQ48iNq/SjoGBBGQRgg9CD5VQvPHKkthcMURu4dgI2wCuCMhTvkMDkD1GKz4kOJD28L0MHI14MT+dla/AmsuJql6sMbSadBLKC6EdUb3H8K7lvbRQKFRUjXPRQFGT/nVAcs8xy8PkkmjdQSoDRMr4ffAOM9R5EfKutxo3d7aC+nkjliGUVBt3bOcatK/CwOBuSam2UFtryJ5BG5zWgnLpt+VbHNfLK8Qg7pnaPDK4IwdxnqDsw3PX2qG8f7GozBGlkwjYMdbSM51Ajrt0wcnHTep7wCTVawEMXzHH4j1PhG59636vYcjg8bqwkublO26pf8A3T3dmGkjZZiBjwsS2k41FVkUjVgeufSuVd8T4xEyJcw96rKQIpYVkDoTvqKjOVHqQcVfgas1cJyZDJIM3n/SqEdGwSqUse0m6t4UjitrWBY9TFQGUaR1GknIznrXw5g7RZeJWqQTIlsksgDvqJUrnYdM4HUnzwKsbnPjfD0XF0I53TxLHgM+f/iD+1gVT3G7u3lcPHDIsCsSUkb7tGJ3VGQfCc/Ssr3Av1OhPG4Ck2PER/8AK3VoPI4+66vAeERPdi2t7pY4syaJS7AyJkDSq5AYlj+6pre9l8MUbSG6eNlVvvG0BQCN85HT61VMKtjRDhhpRQxUgABixxnfOT1rrcav5bghryZpMfCnRB8lG2fc5NXQ4YyHah4/heYJo9c4skn389l2eB9pVxbWxto0SUxnTHOT4NI88YBf2O3v0qJcwcZklYyTSmWY7Asdlz5IvRRWIpJbmQQ20bSOfwoM/Unoo9zVk8o9jioRLxAiV+ohH82p/aP/ADD+751s/wCKAUNSro88pBcO70/d1AOTuTpuKyssTd3AmkvI+C2W6hVHXp1Owq+OW+V4OHw91bppHVmO7ufzMfM1C+auWZrC6W84Yhy+VkiRcrny8I/Cx6+h3qxrd2KKXGliAWHXBxuPfBrEXl2munVenIxt9oK73Tj0X0pSlRVaUpSiJSlKIlKUoiUpSiJSlKIlanFeFx3ULxSrqRxg+vsR6EHcGtulEVAc08BksZmikywKMUcAnWgZTkgdCOhrTnmeGKTu3+6nCiRRghhkEEflb9qrB7VeX7y4mhe1UsoR0bQAWyxBwckYG3Xy3quuJ8q3EDhbhO6ZsMoJ8LY6+JdsjzGK86WPszmaaA+614Z5nkkjkGjgNfECv2ui71vzFdWlik0N3HDAXdEjc94ykfhxpJHr12Hzrj2naNxOXX/xi41DGFUZGceE6dh7YrVueW2EShvERuwUnDe3zwcZrt/7Hq9pJc2UmtYtzCyt30Z8w+Nm0gk5xuBWyLFtdHlYNQfD77qmbAOhbWetNCb18OaXMt+YbmBjNDJ3LMG1Su+Vkwd2Ib4vbAzX1uOfb25Ri9yxTHVQIoz6gAeI4+YNRuRJGYIp16PMHKDPXG3nXasOXdvGcIDkKSdI/Xr8zVkUD5G1sP31+y8+HFtwkYdo4k3Rs0Prufbhfa74jZ/ZdEMMslw4y0jldChSCSgU4OcdSMivtBbSPBF9olJjRRoTOEA67KNid/iOTXK47BCSoi2bcEjYEVJ+SeRZOKRrI8wigXwaV3k8O2N9k+e9a2sjhPH3VuJmkxcLSyxZN3txpa5EnFMsI7dC7tsAoLMfkBUn4D2Rz3JD3zmFDv3akGQ/NuifTJqzOAcq21ium3iCnzY7u39pjuf4V1qg+dztlTDhGM1OpXO4Jy/BZR93bxrGvnjqT6serH510aUqhbEpSlESlKURKUpREpSlESlKURKVjFZoiUpSiJSlVp2hc23sd0bS1VRrRFHhLSOZdQyhzhdOMfvrhNKLnBosqyI5lbOkg4ODgg4PpWnxrgsV5C0Uy5U9D5q3kynyIqlIuI3XBrhkISBzEradQZHxk+IH4mJBGVOaw/atxDuihbTqP84UAlwRuqfhG/QneotObSlZG15bmIo9LFnxHVe+YO84bdi3lxMpXKlBlmU5wSPwHIwQdvOudawyu7sGaBXGllRiNS+jkfF8hXyhuY1JZtbSHdi2SxPuSd6173jLEHHhHQfPGQNv40bhocO+zoen9KM8+PxTMjWENG5IrbqToFvzTxWw8IBx+grs8D5HveI4d828B/E48TD9lf8AM4qChkOTJJpYAHBGck/lA9Perm4V2wWn2XVIGEqLgxqC2SBgFT0wfU/WtP8AkOcDQNDmjX12XnQ4RoHaP+QvF12MWywuIWYzkqVklYkDHVcKBsfrWbHsl7uJMXDJMAclR4ck5wpBVwB03NebftstmADQTK+SGXwkKB56s4Py67VvXvazbIhKRyuQDjZVH1ydhWU5SbK2uewMDHVW4+LHK+XI/LN7bXTtOx0aGDEymTvX1AhwD8GBn33xU9qOcmc2G/STVGEeJgp0trQ6hkYOBv6ipHUm1WiR5coymwlKUqSsSlKURKUpREpSlESlKURKUpREpWBRmwMnoKIs0qN2vaJYyK5EwXu9RIcFSQvmgPxA42xXDu+1qA20xRWjmUDQsmncODh/CTsACSDvt71wG9AukEODDoT1UmuedLKIsHuoVKEhgXGQR1BqqePc7NJxF7izAYKNCSODpwFI1KOrbs2M7VEbSz79u8fOknKqdts51H1LEk/WuyBuI0Uu7bKqjLE+wFcbrWZY8ZK0P7OI3XPj4eC8TapZDNcO0sh6s+5x6DyUewrCQyXZMNtC0x8wo2GOhJ6L+td/g/ZveTXMYuo+7g2Z8Ou6/lyDkEnyH61b/DOFRW0YjgjWNB5KMfU+p9zWgyV/FURYZzjmkK/Nr8uSGVtUTZjVWlUgnQQdLs2NyBsfTevN1y5M6s8cUkqqSBIiMFIG5I0jy+dXunI4XiZvRKfEDmPA3JXScnzXzxjrUnVABgDA9qra92fO76dfovQnia6TO1xogWPHlflVSpJ1h9a6stsMjAxs43rpWvALoMoUSaGxkjRpwN8kjoRttV38Z7OLa6ue/k1eLTrQY0uU6Z2yPfBGa4vH+TpLMmWzBeHq8PVlHqn5h+z1HlVc2JnZG5sYBab7pvTy14VmGggJyyA/Wx9K0Ua5K4Pw95BDeIyzFywLORFNvkKR0BB/Cevv0q304ZEBgRRgeyr/AKVUVxbxXaZXGTXifnS/tYDAH1L0EpGZUX0ydj/aIJHvXm4bGtPdfoflelPg3aZDY214H4Vx2VhHCumJFjXrhQAMnz2r71xOTJpXsoWnkWVyCS6EMCMnTkjYkDAJ9a7deovMIo0lKUouJSlKIlKUoiUpSiJSlKIlKUoixQilZoih/G+QeHJFJK8fcqoZ2dGIwOpODkfTFUVcqrayqYRmypbGvuwejY2yV3NWZ2uc2mST+T4x4fC8r59NxHj56Sc1CbKzjnDq0gjIUFCfhLasEOwB7sFc4J2z1rrZDHZbyunEESsjkJynx2B6LqWXALi4t5ZoE+7jRm1tsG0jOlNvEcfSrF7KrOA2STIg746llc7sWB6Z8hjBwPWt3h9/9g4VGbt0YomkaMMG8kRcbOcYGR7moJydBxFI2axjKo4ydekRM480zv02z0OKrvULOBHB3ALJO46fgq5KwTVRcT5m47bSIbhYoocYaQRh0BPTVhtjn6VHeO3V/fKssgnlI3jaJJY1UDPiUKMEn1yauyd/INT7fXQe666YNOWiSr7ubpIlLSOqKOpYgD9TXtXBAIIIO4I6Yr85cF4LxC6kH3c0qk5VpA3d6vxau8ONgTv+lSG57PuIImjE7K4Kqkc+EU5yCQCAo+X6VGQdm8sPHRRMzgf4mld1fK6uVjQszKoA6sQqj5k9KqW74Tx8Rx22oGPwqHjZdWB5yvs2MeY3ra452acRmg0Ne9/gqe7fOkke5znHvU3MDSLOh5Gtei0f+c3PTn8KL8RNzE81zcFEkkkUJFHpKsNyz+EkqoUDxfiJr1DzRBKn3pCt03z/AKb/ADr1xfshuLS0eYyxkRqXdRqyR5qMDeo7wWBnhlczCEx7pFIpyw67HGkeex9KwYjARyW8OHwT6ahXf/RljADW+h28K581JOGcyGwbvLWddJOWiY+BvXK9VPuN6tHlXnyG+wuloZSobQ+PEPMofxAfQ+1U9DwyRojcSDvY2YhjGdoz6OF3AI3B6b1sR8PjOGUtkY0nUcrjppP4fpWVsxw/ddZC6BJicsgDRe9E2r/pVZ8u9oskBEd7l4+gmA8S/wB4B8Q/aG/tXS5N5pnueI3cUjq8SeJNIGnGrC6SOo0kZz516DJWPALSomFwu+Nfevup1SlKtVSUpSiJSlKIlKUoiUpSiLm8fuZo4Ha3TXIMYGM/uyM1BLrtdlt1MdzZvHMRhSTpjLepLdB8iaswVX3afwi4vZbSBImaAuGdlGd84IY/gAQk58/pQEA2dVbGA7umvNVvwqNLi9ga4lD/AGlwJcdVLSEYb0LY+gIq1obvhfEXe2QLrTIDKvdkldj3bDGrHQj+IqD9pvJ0VlJE1smhJQfCCcB4yCMZ+HIP7q9dnvI9rf28rmSRJ1kOVyDoB6ErjfVuc5qLiMxDRoqX9/M6wTY0O5FfAXVHZfL9sVWGu2WTXrL4+7xvHoGwYnYkYyKs4XEaMsWpFYjwpkA6V9B1wKqTiXD7+3u47NLqYtJp7txIwTQc51A5IIwdt/bFdObsmnjHfxXjyXSkMC22SM7BiSR189j5ioA1sFHCsjOYHu686/HH6ArOZQdjvWQKrzhHagYisPEIzHIH7tpBgKG8ta5yvqSMjG9Ty2vY5RmN1cbHwsG2PToasBtSDgbo7L70rw8oGMkDPTJxn5etfCx4rFPq7mRJNB0tpYHB9Diurq2qUrxJKF+IgZONzjc+VESWIOpVgCrAgg7gg9Qa4VzyFZOmn7Oi9d0yrfqDv9akFeGmUEKSATuBkZwPPFcItBobVU8M7J7yOWQi6WMYZVKagXUn/macdB5Vx+YuRrrhymVcSRDBYqTgZ65U7rv5jbfyq2Zub7NJTE1zEsgGSCwH7+mfbOaxFzPZzym2WaORyDlRuCMbjPwnbyzVb4WkUQul5MnaOcb8/wBHsqQs+LrJt0PmD1FdXlzipsLnv4kDBhpdOmVznK+jfxrHNnKltaT93D3k7qxYooA0JgnuxjdmwdRJ6KB61GeHXrnOkagMnTnDKo9c9fnXmmB0TszFqfjIrLTeXrxfRX7wfnezumVIpl7xh/NtlX26jBHUV3a/P/AOKpBdQ3OjWEOSP2SMah6soJxV921ysiK6EMrgMpHQg7g16EMvaNvlUysDDovrSlKvVSUpSiJSlKIlKUoixWawaURcHnfl77baMi47xCHjz+dfL/qGV+tU1wm/ms5xcQbOvhdDsGAPijf038/I1+hKo7m7j9u97KUjaIhyrg4wxU47zA3Q7bg9Rg1VJoLCrdC9/ejFkfC6PFudYbm9truNXCwCMSg4BVtRyoyfERq8utTk9o9kELGQjH4Sj6ifILtuTVQPw7S6yxadSkMMgMpI/Mp2YVr8X4jJPMZe6jgMekhIiUDAfEyjHjPrnoOgNVtlvUKuDNK52VwF66+VVa3OO2Mt1qvJFDfaJpI1TVjx6dj6aUUafXY1HeC2RSYqGkXfSVjzqx0JGDjYj9KuflMcNvbRbVcuf51kkJEocnxPkY3yeq7YxUx4fwmG3RUijVAg0rgbgfPrWiNz2ascq2wOuw7z8+V+e+OAsAA7HCneYkFQu50+Juu3TFSrsHumEtxGUUBlU6s4bIPwgeYwScgbVbXEeDw3C6ZokkXOcMoO4rh8P7PLa3vBdRBkI1YjGNAZhgsNs9PLOPagsXoDf1C1QR5M1uOvT76qUVUnbRw+9nlhEEDyQxoz5QE+M/ETg7FQBj5mrbpVschjdmC6Ra/OHLs96EZoWnckZchpSWY/CDpPUDPU+deouEX99JIgt5DKApMjmQaVG2nMhyc56A1+io4guygDz2GN691AZaNjXrrp6beyz/44/wDRJVG2XYjcSRKWZItydLsSfYkKuAfrWx/up4nbRgxXEbGJiyrHlZPTIYjAOCauqlWPme9oa83XVT7FtaqtOy4RJNMkoYXWWx3m76NtS776s7t5nY7ivr2uWkax276VB1OhOAPCVzg+vTpXS585NkuGjuLTwXKMuSGCllGcHPky+vmCRUYm5HuriQJPxCC4nQHMLliFDDcgDoen4f0rLqBlpWSQtbB3TZ6c38evmtXnfkA2Obm0Gbfq8fnFnG6eqe3UfKpH2R8wCSKS3J3iOpAeuluq/Rv41xuY7XitlaPCzpNbsvdF8FiikYz5OPTJ1AVXsVkYlGtpEY5YMDhgWB0nJwdJ05z1xUA0CQEaXorI3teMpvN08P3xVr8Av57rj11plbuIMqVJOk4AUIF6Dx6m1ddqsaqT5XnvOD/8S9qWtrhUL+IlhjOHP5Cc5w3XPUVa3LvM0N/GXhJ8JAZWBVgSMjI9x51pc0Mdlu1bICRmA0FBdalKVxUJSlKIlYrNKIvL9K9Vg1miJWjfcEgnBEsMb566lBJ+uM1vUoip7nTgY4fcxrApMMw8KflbIUqmfLcHBrky2aSggjcHBBGCCPIjqCKsvtE5YlvoIxAVEkb6vEdOxGDg4ON8Hp5V64tyOLmNGLBLpUUNKo2dgBnWv4gT9RWaSLMbCqmw7XND2Hva2qkFg8RXxOUX4dONaZ816Z+WR866MXMl9HcxiC6kuV8OgDcHJwUlRsNnO2M59DXRvbWS2kEVymgn4W6o/urf5HcVwuOXPdTp9mz3mkNqXBKlHBU/PY9apEhByFZIZjh3WWj128f99VYtj2swBcXUckMg2KhSwyOvlqXHowH1qbWl0sqLJGwZHAZSOhB6GvztzlzZLxFIVmhXUmcyIrK5/ZJO2Ngceoo3aBfJbJAsoijAWMaAq4C+RONWfU+e9emyIuApwJPF6+q1drduG16V8ar9HZrxHKG+Eg+WxzvVTcE5Z4lxKyR5L5kjkXZSXyVBwCdODvjPX0rn8c7L7uwtu8tp5Z2LKHihDICh2LYDZY/60awGwTRHv6q4/wAQ4fTkf7V1hqjPHu0ayszh5O8fUVKRYd1xuSwzsBVQXFtexbSxS2sJIwZDIUBI88NgE1of7G3MyrJFbPKCmxCOAQPMkkZz6iuRC5A149x8nRZf8gk5cptW/L2tWhUmFZZWyABp0Ak9N26Cuxy7znBeRkhljkQkPGzLqUj67g+Rqs+U+ylryIPcRmzAwAoX71mXqxz8I9POpJD2F2SliZJyT0JcZHr5b/WugMLjZIHTc/YKbDITbhQ6cqVcxc3wWcRYuryY8EYYamPl8h6t5DNQHg/Jd5cD7asiRSM7yoNJV21+erfSpHQEHIxmvlzhyH/J0QnhPewq0ZkVlGsAH8w6odgQfWrO4Tx2G5hjljddLqGAyMj1BHlg7Vn/AJGiu9k6TvPFAHTXnqoLN2h3dkTFd26u6qWLFhGSoONsAq/zGPcCokLn7ZxKCSZR/wARcREpnICgAKnvgAfvre7V+LLNeFUKsIQikjDYySz/AF3UVqdnUZvOJQHG0IeU/IZVDjyyT0qh5JeG8WrYWvALydLoddlebICCCAQRgg9MelafCuCw2qlYI1jViWIHmTW9Sta7aUpSiJSlKIlYrNYxRErNYNZoiUpSiJSlKIoLz1yLNfzq6OmgoEIk1fd7kl0A2JIPt0G9cLj3ZY1uhlt5HkVVy6ZCPgDxMpAwds7H6GrXrzImoEHcEEfrUCwO3VLoWOJJG6o604ZZ3kaBcoVxhkY6vrnzrZvuTVVU06pIkfW0ZbAf82T1BI863eWuyiYyyG4ZoAhIQoVJYnOD/YAxsdz7V9uJWs1oGguxmKQFBKmQrZ9/wN7H6ZrzXxyx94HRcljfhnVE8lt3p+OqmvBOabP7NlWWBIVAaN8KUHQDHmPQjOajcPayDd6XVFt9ZTOW70ADaRl8lJ8sZANRKx5Cd9X3w0LnQV3c5OfPaP6dfapfwe6tXQWd7bxRE4VHVdKufLDdUfPvv61qjxAect6qUr2kgRvs86e2vv7EqexyxzICpWRGGQRhlI/ga+wFUTyUO44uoM4hjiMisXfAfDMunBOMnAq9tVaWuzC1e9uVxb0r4tZpWvfviJyGCEK2GPRTg+I/LrVRckvxGZJJbOQkAhX7yQNrk6lwHzjII6EdaE0qXvykCrtWxxmGN7eVZyBEyOHJ2AUg5P6V+f4uGkiaaOKSS3Rj95gLgA4AOBuSMHA6ZFSjmjinEJnS0uz3ZkaMIiIuJcsASWyRgHy26CtrmC9j0rbQbWtqev8A4sw6sT5hTnfzbPpVEz2gZjx8rThsXlD2gHWt7A9q/bUDumKqUZe71tqywOwG4XI2NT7sFtFVLpjnvAyLuMeDcj9TnauRyty8eK3eHB+zQkGU+TN1WMfPqfQfOu/wm6PBeJtasC8NyVKEY1bnSjerEfCfYA1OJzTGCW0b3U47cwsZpzXXrXz5BWjSlKuWdKUpREpSlESlKwTRErNYrNESlKURKUpREpSlEXl3CgknAAJJ9hVWcV7abeR3gFqZY38KFyAjgnGSCMhTvjzq1GXIwdwa4FtyDYRlytrFl/iyurbOcDOcDPkKmMtG7vj+1FwJGipmDmOeKQmBSFBOI48zhceRONXyBrncxcxzX6ZbH3floKAltiSQSMqcbe9fo6y4dFAumKNI19EUKP3VCee+zr7UwltlQOc94hYorE/DJsCNQPqNxVDWNjIkYO8OdPilVIy2CgMw5AonzVKWl93eQcMzKVYlc9T79T13PrX1ububAVHfRgeAs+DjoeuGIPkKsngMSQx/ZJ4wkiZ1hhuSerZ/ED69K5XG+VDDIs1uuoKysUBwpKkEew6Vnbj8kthtG9zrfpVBQghYXnOS0nni/FcXkuwkv7xrS6eZWZHO4YlWXB8Qc9CP34qwuzcCzvbqzkAWQ4YYGFOgYyB7qVb9fStm+7WLaIRv3Ld42RIp0q8YGPM/HnO2OuDXE52igv7tZoXPdrGFeQZAbfICHO5wSpPQdK1YnEMce10G2y1MhY2pJNLBo/u/RdLtAuYrqeJUbPca+8dTsC2khAw/FlcnHSobHbSXtwtpajB82/DHGOrt/kPM1q8a42ApjgACoN/JVHqfU+3Wph2J8ZiKPCI/vW1SGXqXAIGD5rjIwOlYGN7Z+Z+3RQyubT3Cg7bxVh8vcBjsbdIIh4V6k9WY9Wb1JNbz2yswYqpZehIBI+R8q+lK9FTSsVmsURZpSlESlKURKxWaURYrNYFZoiUpSiJSlKIlKUoi5nHeY4LJVadius4UBSzE9TgAZ2FbFhxWK4UNFIrhhkaSDt8uorQ5l5WjvlTWzo0ZJV0IDDUMMNwQQRUO5h7KmRF/k9sNnDCVttJ8wwGrOaiSVWS/NoBXmrJSQMMgg/LevVUJPwi7srl4DKsSsA5RLkIrJgA/ERgkj0BNbFh2o3lppix3wyQoYd54c7AOjZY/PNTYHPNV9dvqoCbWnNIVvce5bivExIMMvwSLs6n2P+R2NVrJxd7W6ezf78x4y0fowyMqehx1A2rsWPNvELqE6o47YknLjJbR7K2yn3JPyrhXN/BZIRHgt1LHck+pPUmvMxb43HKBZ8Pzyove1/8AFcTioSS7bv10oqhtC7tt8I28yxJ9sVwhxFgpjSXK6wAhI6N+0NkPr717l4bLdvJI6ziHILyaHxp+g6ftGt2RYnsAEVFMDEAgYBQnGpvmMN9KtiLYP+xl3W/HivQM8b3NgF1QGuw8R6kk68qcdk/LMMqSSzokjo4CKwyFXSCDjcEk58R3qxrDgcEDO0MKRs+7FVAJ/SqT5R5yk4ewcKrxsdDpqwzKMkOmfTLdeoq0OD9pdldSpFG7h3OAGRgNWCQpPTJAPnWhjgQqGGSYEusluh5qlKqUpVqJSlKIsCs0pREpSlESsVmvIoizWa8rXqiJSlKIlKUoiUpSiLxKxCkqMkA4HqfIVAeC9pTpI0XEoTbtnKsFYKB6MDkkD84yD7V0ePdokcbGK1X7RKNiQfukP7TD4j+yv7qiPEbJp0a44hIXCAkAeFV9owOhOwzuTWeWdrCBevRc7eNndcLvpv8Ahcvne5sru6M8ZYBsBnc4RiowGRANZwPM4HtXc4ZwG3s4wznUSARkkkg7+fQVW1tE6ss3dpIFLnQRqYgblnwNwOmemRmrJ5Q5bPFVM9xIRGrle6Q7kjHVh5b9FrmLEkrhEHkgfQfOyqnwz3DMNronTQ9Otricw88fgj/7R/mfKup2ccnR3hNxdK7d06NHnKxk4yRpI8ek436VJLDsujiu1kDKYEcyJCUBOo9AWJ8QHUefSpyK5DhwxQhicw3t+7rBUEY8qpm27Mrh7t4yhhTVIe98LR6Mnuwgz4juOvQCrnpWhzQ7dWvjD6tUXecFfhzhLmIbnCzY1K//AFHof2TWrccOUkSQERyLuCBtkbg7dCD51cPOfFLe3tGN0nexuQmjAOotnA3IA6E5ztiqbv5oopM2jySQsM6XUh4/Yno6++cj3rz5oMpzMOvRaGZ429o0UBzx+FY1p2pwpaBpwftKjS0S9Sw/GD0CHrn6V8uV14ldXi3czGG3IOIiSAVxsFQj1wdbYJ9MVVlzJK82e7IZVyuTuPMSA+ucbV+iOE3qzQRyK2sOqnV67b7eRznatkb84F78qEc4IIaPX8fn6LbrDVmsGrlxZpSlESlKURKxWawaIgrNKURKUpREpWB1rNEXN47zDBZR95O4UdFHVmP5VHVjVb8T5jueJsV3gtz/AMtT43H/AJjD/Cu3rmvh2pf1rB/cn+NffhHQVjxMrmigsWImc05QvQMFkm+NugFQzj3NEl8zRxKxWNS2kbDV5E5643qU8M/rSD5v/A1o88f0+b/04/i1UwQN7MyHUqtjjA3t2/yG1rS5V5xns4ysUdtIHXOCrBgAcYLDJYH0NbA7ZLyAgLbW6Rqp+6UOu5/ENug89qlnZl8U39mH/CKifa5/Waf3I/i1epHIyNhzNv1ql6OFhfI4NLt/BS7gnbFD9mL3hVZQcKsYY69gRgfhOTjc+VfX/fVaaf5uXUBkqdAwR5ZLb1TPHf5tP+j+DV8+X/xf2l/ia63L/j9oRrdb6fCwunc1hPTRWdZduLCfNxCqw+IFU1NIB1V8nAIOwwK7kHbVaOB93MGP4SE/jqx0qluNfzTfMf4hVi9ln9FHzP8AirsQaYS513db+Hkr45jMLAA4/tfS94z/AC3xC0jkxHb63Aj1ZdioJJcdBkLp9gT61ZdxyjZyAhraHcEbRqDg+4GRVT339fj+8t/8Qq76obzalE5xBa43RX534nYvbXMpAJSM925JJK4chGPsRpGfXFWB2Vcb8UlsTsR3qe3k6j9x/Wonxz+n8Y/uZv8A6q+vZN/Tov7Ev+EVmLckgI50U4GgMI6X8q76UpWxSSlYrNESlKURf//Z"/>
          <p:cNvSpPr>
            <a:spLocks noChangeAspect="1" noChangeArrowheads="1"/>
          </p:cNvSpPr>
          <p:nvPr/>
        </p:nvSpPr>
        <p:spPr bwMode="auto">
          <a:xfrm>
            <a:off x="45291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AutoShape 2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155575" y="-192088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AutoShape 4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307975" y="111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3406775"/>
            <a:ext cx="3033712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data:image/jpeg;base64,/9j/4AAQSkZJRgABAQAAAQABAAD/2wCEAAkGBw8PEBUPDBAPEA4QEBURDhAREBAQDhAPFBUYFhQdFhYkHCwgGSYxHBYUIT0hJikrLi4uGB8zODMsNygtLisBCgoKDg0OGxAQGzAkICYtLCwsMC0sLCwsLywsLCwsLC8sLCwsLCwsLCwsLCwsLCwsLCwsLCwsLCwsLCwsLCwsLP/AABEIAMgAyAMBEQACEQEDEQH/xAAbAAEAAgMBAQAAAAAAAAAAAAAABgcBBAUIA//EAEMQAAICAQEEBAkHCwQDAAAAAAABAgMEEQUGBxIhMUFREyI0YXFzdJGyFDWBobHC0hcjM0JSU1STo7PBJDJy0UNikv/EABsBAQADAQEBAQAAAAAAAAAAAAAEBQYDAgEH/8QALhEBAAIBAwIFAwMEAwAAAAAAAAECAwQFERIzITEyUXEVQYETImEGNFLwFCNC/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/VrjGC+zUuqbdgr9uVTbXZZ+7GDvbtNTjGOXa+ecY6S5ZLWTS7V5zzl0WCKzPS+49Xl6ojlZ/ETbV+FjQtxZRjOVyg3KKkuVxk+r6EUuhwVzZOmy21ma2KnNVd/lF2n+9r/AJUS4+l4P5Vf1DKsfh7tm/NxHblSjKxWyjqoqK5Ulp0FNrcNcWTpqtdJltkpzZGd4OIuVjZVuPXVjyjVPli5Kzma0T6fG85N0+21y44vNvNFza+2O81iHw2bxMy7b6qpU46jbdXXJpWapTmovTxvOes210pSbdXk849xta0V4WoilW7IAAAAr3iPvTl4ORXXizhGE6eeSlBS8bma/wAFpoNJTPWZt9lbrdTfFaIqiT4i7T/e1/yolh9Lw/yg/UMq39g5M7sWm2x6zsqhObS0Tk4pvoM/lrFbzELzFabViZdA5ugAAAAAAABhgl533kzHfmX2yevNdNL/AIxk4x+pI1ukp0YqwzGov1ZJl89ibMll5FePW1GVktOZrVRXW3p29C6j1qM0YqTd5w45yXiq08XhliVzrsjdkOdVkLOl18snCSlo1y9XQUN9zy3iazEeK5pt9KzE8scX/Iq/aY/DM9bV3vw+bl2oVAaNRLi4R+QS9fP7EZrc+8vtu7Thbx7gZ2Rl3X1eB5LbOaOs2npol0rTzEnTbjjx44rMeThn0N73m0NbZfDrPqvqtn4HlrurslpN68sJqT06O5HrNuWO+OaxHm8Y9vyVtEyt1FGumQAAABUfGPyun2f78i92j0W+VLufqhAGXCreht1vIsf2ev4UY/P3JanB24dU5OoAAAAAGAMgVVPitem18kq6H+9l+Eu42mP8lPO5z7K8unzSlLq5pOWndq9S5pXprEKq08zy393trywsiOTCCslBNKLbinqtOs46nB+tTpdcGX9K/UmtPFW+Uox+SVLmkl+ln2vT9kqr7VFazPUsa7lMzxw7PF/yKv2mPwSOO1d78O25dqFQI0aiXFwj8gl6+f2IzO595fbd2nP27xIuxcm3HjjVzVU+VSdsk5dCfVy+c7YNtjLSL8+bnm1847zXh8NncT7rbqqni1JW211t+Fk2lOajrpy+c+5drilJt1eTzj3GbWiOFnFQtnE3i3pxcBfn5t2NaxqhpKyS9HZ6WSMGlyZp/bCPm1NMUeKBZvFXIk/9PjVVx7HZKVkvq0S+stMe0x/6srr7nP2hpw4nbQT6Y48l3OEl/k6TtOP3l4jcsnsl+5W/MtoWui3HVc1Bz54T5oNLr1TWsevvZX6vQ/oR1RPMJ2l1n608TCM8Y/K6fZ/vyJu0ei3yh7n6oQBlxKreht1vIsf2ev4UY/P3JanB24R3fLf1YFyooqjdYo63c03FV66cq6E9X1vzdHeS9JoJzV6pniEXU62MU9MeKP8A5WL/AOEq/nS/CS/pEf5I31OfZYG7O0MjJx1flVRpdnjV1xk5PwfY3ql19xU5qVpfprPKzw3tevNo4QjL4m3wsnBY1TULJwT8LLVqMmv2fMdYwRw2GD+nK5McX6/N1d1N+Z5t0q7qa6oQrlY5qxvTl069UeL4or5Ie5bL/wASkWi3PM8OXtriZPncMGqLguhW2aty/wCMexek9VweHimaP+m+uvVmtx/Da3K3yy8zKVF6q5HCUm4xaktOrtPmTFFY5cN22fFpMUXrM+aQZm1Myrm0qjb+lUOWuxeNDl5Nel6p6y9xzisSpaYsduOZ4V5PhptBtv8AMdLf/kf/AEXsbri9pZi23ZELaLOJ5jlXzHHg3djbLsy7o0UcvhJ66cz0j0LV9Jzz5ow16pdMOKctumEpo4a7QjOMn4DRSi3+cfUnr3FbfdMdqzHEp1NuyRaJSni/5FX7TH4JETau9+Ercu1CoEaNRLi4R+QS9fP7EZnc+8vtu7St99vnHJ9d91F1oexVVavuy09g+V4/tVP92J01XZt8OeDuR8rv3w26sDFldonY3yUxfU7H1e5Jv6DM6bBObJFWh1Gb9KnKhsnInbOVlsnOyb5pyk9XJmqx460r01Zu95tPMvvsrZd+XYqsat2Ta1aXQorvk+xHnNnpirzZ6xYbZJ4qlseF2c46uzHT/Z5p6+/l0K/6tj58pTvpt+PN2+HO7OVhZdryq+VeA5YTTUoSbmm9H9BE1+rpmpHSk6LTXxXnqcrjH5XT7P8AfkSNo9Fvlw3P1QgDLiVWum/eCOz9k0WvR2yx4Rog/wBazkX1LrZmK6ec2omsNBbPGLDEqavulZKU7JOU5ycpyfXKT6WzS0rFI6YUNrTaeZS/hzur8st+UZEf9LTLoTXRdYuzzpdvu7yt3HV/px0V85T9Dpuueq3kufsM8vYed9pfp7vX2fHIsa+T9T0XYp8Q+dORKCkoPRWR5J+eOqbX1H3h0y4a5JibfbxbOzdj5OVr8lpnYl0NpeKn6X0HmbRHm4ajX6fT+GS3CccPd3cvGy3Zk0yrh4KSjJuLTk2ujrOGW8THgzW+bjg1OGK47czysvQjMoMPk+TzNLrfpNnT0wyl/VKT8NfnKr0T+Ehbl2ZS9B3V5GZaFBeMHkVftMfhmWe1d78K7cu1HyqBGjUS4uEfkEvXz+xGZ3PvL7bu0rffb5xyfXfdRdaHsVVWs7stPYPleP7VT/didNV2bfDng7kfKccZchuzHq/VjCybXe5OKXwv3lZtFI/dZY7naf2wrgu1SuvhhsyFODG1JeEyPzk5drSbUF9C+1mX3DLN80x7NDoccVxxPumBBTQCo+MfldPs/wB+Re7R6LfKl3P1QgDLlVuhtbatmT4NWdEKKY1VR11UYpLV+lta+7uI+DBXHzMfd2y5ZvxyxsPZ6ysivHdirVs1FzfZ6PP2Lzn3UZZx45tEPmCkXvFZeg9n4VePVGmmKjXXFRil3IyV7zeeZaalIpHENhnl7h532l+nt9fZ8cixr5P1PRdinxDOzMJ5F1dEeh2zUNe1Jvpfu1YtPEcvutz/AKGG2T2hf+BhV0VxqqiowgkopFfM8y/L8uW2W02tPjLY0PjmyBhh8nyeZpdb9Js6emGUv5yk/DX5yq9E/hIW5dlL0HdXmjMtCgnGDyKv2mPwzLPau9+FduXaj5VAjRqJcXCPyCXr5/YjM7n3l9t3aVvvt845PrvuoutD2KqrWd2WnsHyvH9qp/uxOmq7NvhzwdyPlO+MuI+bHvS8XSyqT7pdEo/Vz+4qtpv42qstzpPEWVqXqoXDws27XbjLEk0rqNUovrnU3qmu/TqZmtxwTTJ1/aV9oM8Wp0/eE6K5YMagVJxj8rp9n+/Ivdo9FvlS7n6oQBlxKrS/fDYPg8bFzql4ltFcL/8A1sUFyv6V0elLvKzR6n/stjt+FhqsHFIvCIp93Q+xroaZZzETHEoETxK7+H+8yzqOW1r5TSkrV2zX6s16dPeZbW6acN/DylodHqIy18fNKn1ENMh532l+nt9fZ8cixr5P1PRdinxDp7j/ADjj+sfwSPOT0Sib3/ZX/wB+8L2ID83AAGGHyfJ5ml1v0mzp6YZS/qlJ+GvzlV6J/CQty7KXoO6vNGZaFBOMHkVftMfgmWW1d78K7cu0qA0iiXFwj8gl6+f2IzO595fbd2lb77fOOT677qLvQ9iqq1ndlp7B8rx/aqf7sT3quzb4c8Hcj5XvvHsaGdjzx7HpzLWEtNeSa/2v3mWwZpxXi0NHmxRlp0yoXa2zLsS105MHCyP/AMyXY4vtRqsOeuWvVVnMuG2OeJa1VkoSUoSlGcXrGUW4yi/M11HW1YtHEvFbTXxhIat+tpxjy/KW/PKEHL36EKduwTPPCVGuyxHHLtcPtt5WTtKPyq+y1eCs0UpeIuhdUV0fSRNw0+PFh/bHHikaLPfJl/dLPGLyun2f78j7tHot8m5+qEAZcKtfWzNn15Wy6qLV4lmLCL70+VaNeh9Jk8l5pnm0e7S0pF8MVlR+08CzGunRctLK5csu59zXma0Zp8OWMlItDPZcc0tNZfbYW17MK+ORT0yi/Gjropwf+6L/AOzzqMEZqdMvWDLOK3VC/wDZm0K8qmN9D1rsjqu9d6fc+wyl6TS3TLS4rxeItCgtpfp7fX2fHInR5P1bRdinxDp7j/OOP6x/BI85PTKJvf8AZX/37wvYgPzcAAGBXz4VYv8AE5X9H8BaRuuSI44hXTt1JnzdDYHD/HwsiORXdfOUE0oz8HyvVadOkUzln1981emYdMOirit1RKYkBNcbejd6vaNSptnZXGM1NOHLzapNdqfed9Pntgt1VcM+CMteJRf8lOL/ABOV/R/ATvq2X2hE+m090p3Y2BXs+l0VTnOLm56z5ebV6dyXcQM+ec1uqUzBhjFXphwdrcOMbJvsyJ35EZWy5pRj4LlT0S6NY69hLxblkx0ikRHgjZNBTJbqmXywuGONVbC2ORkt1WQsSfgtG4SUkn4vmPuTc8l6zWYjxfKbfStonlOtCtWDR2tsfHy4eDyq42RXVqvGi3+y+tHTHlvjnms8OeTFXJHFoQnaHCqiT1xsmypfszgror0dMX72yxx7rkj1RygX22s+mWjDhNZr42bBLzYzb/uHWd39quUbZ/KS7r7iUYFqvVtttqi4py5YwSl16RS+1shanXXzx0zHgmYNHXFPVD771bmU7RsjbbbdW4Q5Eq+TRrVvp1T7zzptZfBExWPN61GlrmmJlxPyU4v8Tlf0fwEn6tl9oR/puP3TnZ2GqKYUxbcaoRgm9OZqK06StvbqtNpWFK9McOBvRuRj7QtjdZO2qyMeVuvk8da9GuqfV0+8lafW3wRxCNn0lMs8y435KcX+Jyv6P4CT9Wy+0OH03H7pFutuzHZ0Zwqvusrm1Lks5NIS7XHRLTX/AAQtRqJzT1THilYMEYY4iXDyOGWNOcpvIyE5zlNpeC0Tk23p4vnPkZ5ajF/UWfHSKRWPD5bGx+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//9k="/>
          <p:cNvSpPr>
            <a:spLocks noChangeAspect="1" noChangeArrowheads="1"/>
          </p:cNvSpPr>
          <p:nvPr/>
        </p:nvSpPr>
        <p:spPr bwMode="auto">
          <a:xfrm>
            <a:off x="460375" y="2143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7" name="Picture 2" descr="https://encrypted-tbn3.gstatic.com/images?q=tbn:ANd9GcSQ9jkPf786iapAfZYqyxJmyI0RbVEZqLRqI7LWDdOFMta3F2-SK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263650"/>
            <a:ext cx="3033712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612775" y="4175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AutoShape 4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765175" y="6207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AutoShape 6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917575" y="8239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8" y="3436938"/>
            <a:ext cx="2308226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3417888"/>
            <a:ext cx="28130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027111" y="5610617"/>
            <a:ext cx="7264400" cy="8617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altLang="ja-JP" sz="2800" b="1" dirty="0"/>
              <a:t>Deep Learning - breakthrough in visual and speech recognition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0844" r="67689" b="27399"/>
          <a:stretch/>
        </p:blipFill>
        <p:spPr bwMode="auto">
          <a:xfrm>
            <a:off x="3505199" y="1276349"/>
            <a:ext cx="23082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003925" y="1276349"/>
            <a:ext cx="2813050" cy="2009775"/>
            <a:chOff x="6003925" y="1276349"/>
            <a:chExt cx="2813050" cy="20097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4" r="4350"/>
            <a:stretch/>
          </p:blipFill>
          <p:spPr bwMode="auto">
            <a:xfrm>
              <a:off x="6003926" y="1276349"/>
              <a:ext cx="2813049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61" b="23834"/>
            <a:stretch/>
          </p:blipFill>
          <p:spPr bwMode="auto">
            <a:xfrm>
              <a:off x="6003925" y="2731325"/>
              <a:ext cx="1177794" cy="554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192213"/>
            <a:ext cx="8488363" cy="46037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Classical Computer Vision Pipeline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Classical Computer Vision Pipeline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/>
              <a:t>CV experts 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600" dirty="0"/>
              <a:t>Select / develop features:  </a:t>
            </a:r>
            <a:r>
              <a:rPr lang="en-US" altLang="ja-JP" sz="2600" dirty="0"/>
              <a:t>SURF, </a:t>
            </a:r>
            <a:r>
              <a:rPr lang="en-US" altLang="ja-JP" sz="2600" dirty="0" err="1"/>
              <a:t>HoG</a:t>
            </a:r>
            <a:r>
              <a:rPr lang="en-US" altLang="ja-JP" sz="2600" dirty="0"/>
              <a:t>, SIFT, RIFT, …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altLang="ja-JP" sz="2600" dirty="0"/>
              <a:t>Add on top of this Machine Learning for </a:t>
            </a:r>
            <a:r>
              <a:rPr lang="en-US" sz="2600" dirty="0"/>
              <a:t>multi-class recognition and train classifier</a:t>
            </a:r>
            <a:endParaRPr lang="en-US" altLang="ja-JP" sz="2600" dirty="0"/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590800" y="3433763"/>
            <a:ext cx="1600200" cy="126841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Feature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Extraction: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SIFT,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HoG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76800" y="3460750"/>
            <a:ext cx="1600200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Detection,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Recognition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262438" y="4067175"/>
            <a:ext cx="614362" cy="212725"/>
          </a:xfrm>
          <a:prstGeom prst="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8204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938213" y="5095994"/>
            <a:ext cx="7264400" cy="8617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Classical CV feature definition is </a:t>
            </a:r>
            <a:r>
              <a:rPr lang="en-US" altLang="ko-KR" sz="2400" dirty="0"/>
              <a:t>domain-specific and time-consuming</a:t>
            </a:r>
            <a:endParaRPr lang="en-US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Deep Learning –based Vision Pipeline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/>
              <a:t>Deep Learning: </a:t>
            </a:r>
          </a:p>
          <a:p>
            <a:pPr eaLnBrk="1" hangingPunct="1">
              <a:defRPr/>
            </a:pPr>
            <a:r>
              <a:rPr lang="en-US" sz="2400" dirty="0"/>
              <a:t>Build</a:t>
            </a:r>
            <a:r>
              <a:rPr lang="en-US" altLang="ja-JP" sz="2400" dirty="0"/>
              <a:t> features automatically based on training data</a:t>
            </a:r>
          </a:p>
          <a:p>
            <a:pPr eaLnBrk="1" hangingPunct="1">
              <a:defRPr/>
            </a:pPr>
            <a:r>
              <a:rPr lang="en-US" altLang="ja-JP" sz="2600" dirty="0"/>
              <a:t>Combine feature extraction and classification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/>
              <a:t>DL experts: define NN topology and train NN </a:t>
            </a:r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590800" y="3433763"/>
            <a:ext cx="1600200" cy="1268412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Deep NN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76800" y="3460750"/>
            <a:ext cx="1600200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Detection,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Recognition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262438" y="4067175"/>
            <a:ext cx="614362" cy="212725"/>
          </a:xfrm>
          <a:prstGeom prst="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9230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938213" y="4911725"/>
            <a:ext cx="7264400" cy="12303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Deep Learning promise:</a:t>
            </a:r>
          </a:p>
          <a:p>
            <a:pPr algn="ctr">
              <a:defRPr/>
            </a:pP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 train good feature automatically,</a:t>
            </a:r>
          </a:p>
          <a:p>
            <a:pPr algn="ctr">
              <a:defRPr/>
            </a:pP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same method for different domain</a:t>
            </a:r>
            <a:endParaRPr lang="en-US" altLang="ko-KR" sz="2400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4876800" y="3436938"/>
            <a:ext cx="1652588" cy="1292225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Deep NN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4219575" y="4070350"/>
            <a:ext cx="633413" cy="215900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intel3.0-blue">
  <a:themeElements>
    <a:clrScheme name="Custom 1">
      <a:dk1>
        <a:srgbClr val="000000"/>
      </a:dk1>
      <a:lt1>
        <a:srgbClr val="FFFFFF"/>
      </a:lt1>
      <a:dk2>
        <a:srgbClr val="0860A8"/>
      </a:dk2>
      <a:lt2>
        <a:srgbClr val="FDB605"/>
      </a:lt2>
      <a:accent1>
        <a:srgbClr val="009900"/>
      </a:accent1>
      <a:accent2>
        <a:srgbClr val="FF5C00"/>
      </a:accent2>
      <a:accent3>
        <a:srgbClr val="AAB6D1"/>
      </a:accent3>
      <a:accent4>
        <a:srgbClr val="DADADA"/>
      </a:accent4>
      <a:accent5>
        <a:srgbClr val="AACAAA"/>
      </a:accent5>
      <a:accent6>
        <a:srgbClr val="E75300"/>
      </a:accent6>
      <a:hlink>
        <a:srgbClr val="FFFF00"/>
      </a:hlink>
      <a:folHlink>
        <a:srgbClr val="567EB9"/>
      </a:folHlink>
    </a:clrScheme>
    <a:fontScheme name="intel3.0-blue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lnDef>
  </a:objectDefaults>
  <a:extraClrSchemeLst>
    <a:extraClrScheme>
      <a:clrScheme name="intel3.0-blu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64C1C9621A6B4D800F222E20EEC266" ma:contentTypeVersion="0" ma:contentTypeDescription="Create a new document." ma:contentTypeScope="" ma:versionID="c22a61cbe5e5ce25e9cf39bf26010a8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FB8406-95AF-48C4-815D-FB0AC1ADF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FAC2673-377F-4F66-BDF8-5815193BDF7B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13E48BF-897A-4E0F-B295-48B8B67083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5590</TotalTime>
  <Words>1376</Words>
  <Application>Microsoft Macintosh PowerPoint</Application>
  <PresentationFormat>On-screen Show (4:3)</PresentationFormat>
  <Paragraphs>295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Neo Sans Intel</vt:lpstr>
      <vt:lpstr>Verdana</vt:lpstr>
      <vt:lpstr>Wingdings</vt:lpstr>
      <vt:lpstr>Wingdings 2</vt:lpstr>
      <vt:lpstr>intel3.0-blue</vt:lpstr>
      <vt:lpstr>Introduction: Convolutional Neural Networks for Visual Recognition</vt:lpstr>
      <vt:lpstr>CS294-129: Designing, Visualizing and Understanding Deep Neural Networks</vt:lpstr>
      <vt:lpstr>Acknowledgments </vt:lpstr>
      <vt:lpstr>Agenda</vt:lpstr>
      <vt:lpstr>Buzz…</vt:lpstr>
      <vt:lpstr>Deep Learning – from Research to Technology</vt:lpstr>
      <vt:lpstr>Classical Computer Vision Pipeline</vt:lpstr>
      <vt:lpstr>Classical Computer Vision Pipeline.</vt:lpstr>
      <vt:lpstr>Deep Learning –based Vision Pipeline.</vt:lpstr>
      <vt:lpstr>Computer Vision +Deep Learning +  Machine Learning</vt:lpstr>
      <vt:lpstr>Deep Learning Basics </vt:lpstr>
      <vt:lpstr>Deep Learning Basics </vt:lpstr>
      <vt:lpstr>Deep Learning Basics </vt:lpstr>
      <vt:lpstr>Deep Learning Basics </vt:lpstr>
      <vt:lpstr>Deep Learning Taxonomy</vt:lpstr>
      <vt:lpstr>Convolutional Networks</vt:lpstr>
      <vt:lpstr>Convolutional NN</vt:lpstr>
      <vt:lpstr>What is Convolutional  NN ? </vt:lpstr>
      <vt:lpstr>What is Convolutional  NN ? </vt:lpstr>
      <vt:lpstr>CNN success story: ILSVRC 2012</vt:lpstr>
      <vt:lpstr>ILSVRC:  Classification</vt:lpstr>
      <vt:lpstr>Imagenet Classifications 2012</vt:lpstr>
      <vt:lpstr>ILSVRC 2012: top rankers</vt:lpstr>
      <vt:lpstr>Imagenet 2013: top rankers</vt:lpstr>
      <vt:lpstr>Imagenet Classifications 2013</vt:lpstr>
      <vt:lpstr>Conv Net Topology</vt:lpstr>
      <vt:lpstr>Conv Nets: beyond Visual Classification</vt:lpstr>
      <vt:lpstr>CNN  applications</vt:lpstr>
      <vt:lpstr>Conv NN: Detection</vt:lpstr>
      <vt:lpstr>Conv NN: Scene parsing</vt:lpstr>
      <vt:lpstr>CNN: indoor semantic labeling RGBD</vt:lpstr>
      <vt:lpstr>Conv NN: Action Detection</vt:lpstr>
      <vt:lpstr>Conv NN: 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IMEC 2006</dc:title>
  <dc:creator>Lilach Shokargi</dc:creator>
  <cp:lastModifiedBy>Laurent Itti</cp:lastModifiedBy>
  <cp:revision>356</cp:revision>
  <dcterms:created xsi:type="dcterms:W3CDTF">2005-12-21T22:20:09Z</dcterms:created>
  <dcterms:modified xsi:type="dcterms:W3CDTF">2019-11-11T23:42:22Z</dcterms:modified>
</cp:coreProperties>
</file>